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CCD"/>
          </a:solidFill>
        </a:fill>
      </a:tcStyle>
    </a:wholeTbl>
    <a:band2H>
      <a:tcTxStyle b="def" i="def"/>
      <a:tcStyle>
        <a:tcBdr/>
        <a:fill>
          <a:solidFill>
            <a:srgbClr val="E7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AD5"/>
          </a:solidFill>
        </a:fill>
      </a:tcStyle>
    </a:wholeTbl>
    <a:band2H>
      <a:tcTxStyle b="def" i="def"/>
      <a:tcStyle>
        <a:tcBdr/>
        <a:fill>
          <a:solidFill>
            <a:srgbClr val="FFFCEB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202729"/>
        </a:fontRef>
        <a:srgbClr val="2027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02729"/>
              </a:solidFill>
              <a:prstDash val="solid"/>
              <a:round/>
            </a:ln>
          </a:top>
          <a:bottom>
            <a:ln w="254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02729"/>
              </a:solidFill>
              <a:prstDash val="solid"/>
              <a:round/>
            </a:ln>
          </a:top>
          <a:bottom>
            <a:ln w="254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0272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02729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02729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202729"/>
              </a:solidFill>
              <a:prstDash val="solid"/>
              <a:round/>
            </a:ln>
          </a:left>
          <a:right>
            <a:ln w="12700" cap="flat">
              <a:solidFill>
                <a:srgbClr val="202729"/>
              </a:solidFill>
              <a:prstDash val="solid"/>
              <a:round/>
            </a:ln>
          </a:right>
          <a:top>
            <a:ln w="12700" cap="flat">
              <a:solidFill>
                <a:srgbClr val="202729"/>
              </a:solidFill>
              <a:prstDash val="solid"/>
              <a:round/>
            </a:ln>
          </a:top>
          <a:bottom>
            <a:ln w="127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solidFill>
                <a:srgbClr val="202729"/>
              </a:solidFill>
              <a:prstDash val="solid"/>
              <a:round/>
            </a:ln>
          </a:insideH>
          <a:insideV>
            <a:ln w="12700" cap="flat">
              <a:solidFill>
                <a:srgbClr val="202729"/>
              </a:solidFill>
              <a:prstDash val="solid"/>
              <a:round/>
            </a:ln>
          </a:insideV>
        </a:tcBdr>
        <a:fill>
          <a:solidFill>
            <a:srgbClr val="202729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202729"/>
              </a:solidFill>
              <a:prstDash val="solid"/>
              <a:round/>
            </a:ln>
          </a:left>
          <a:right>
            <a:ln w="12700" cap="flat">
              <a:solidFill>
                <a:srgbClr val="202729"/>
              </a:solidFill>
              <a:prstDash val="solid"/>
              <a:round/>
            </a:ln>
          </a:right>
          <a:top>
            <a:ln w="12700" cap="flat">
              <a:solidFill>
                <a:srgbClr val="202729"/>
              </a:solidFill>
              <a:prstDash val="solid"/>
              <a:round/>
            </a:ln>
          </a:top>
          <a:bottom>
            <a:ln w="127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solidFill>
                <a:srgbClr val="202729"/>
              </a:solidFill>
              <a:prstDash val="solid"/>
              <a:round/>
            </a:ln>
          </a:insideH>
          <a:insideV>
            <a:ln w="12700" cap="flat">
              <a:solidFill>
                <a:srgbClr val="202729"/>
              </a:solidFill>
              <a:prstDash val="solid"/>
              <a:round/>
            </a:ln>
          </a:insideV>
        </a:tcBdr>
        <a:fill>
          <a:solidFill>
            <a:srgbClr val="202729">
              <a:alpha val="20000"/>
            </a:srgbClr>
          </a:solidFill>
        </a:fill>
      </a:tcStyle>
    </a:firstCol>
    <a:lastRow>
      <a:tcTxStyle b="on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202729"/>
              </a:solidFill>
              <a:prstDash val="solid"/>
              <a:round/>
            </a:ln>
          </a:left>
          <a:right>
            <a:ln w="12700" cap="flat">
              <a:solidFill>
                <a:srgbClr val="202729"/>
              </a:solidFill>
              <a:prstDash val="solid"/>
              <a:round/>
            </a:ln>
          </a:right>
          <a:top>
            <a:ln w="50800" cap="flat">
              <a:solidFill>
                <a:srgbClr val="202729"/>
              </a:solidFill>
              <a:prstDash val="solid"/>
              <a:round/>
            </a:ln>
          </a:top>
          <a:bottom>
            <a:ln w="127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solidFill>
                <a:srgbClr val="202729"/>
              </a:solidFill>
              <a:prstDash val="solid"/>
              <a:round/>
            </a:ln>
          </a:insideH>
          <a:insideV>
            <a:ln w="12700" cap="flat">
              <a:solidFill>
                <a:srgbClr val="202729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202729"/>
              </a:solidFill>
              <a:prstDash val="solid"/>
              <a:round/>
            </a:ln>
          </a:left>
          <a:right>
            <a:ln w="12700" cap="flat">
              <a:solidFill>
                <a:srgbClr val="202729"/>
              </a:solidFill>
              <a:prstDash val="solid"/>
              <a:round/>
            </a:ln>
          </a:right>
          <a:top>
            <a:ln w="12700" cap="flat">
              <a:solidFill>
                <a:srgbClr val="202729"/>
              </a:solidFill>
              <a:prstDash val="solid"/>
              <a:round/>
            </a:ln>
          </a:top>
          <a:bottom>
            <a:ln w="254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solidFill>
                <a:srgbClr val="202729"/>
              </a:solidFill>
              <a:prstDash val="solid"/>
              <a:round/>
            </a:ln>
          </a:insideH>
          <a:insideV>
            <a:ln w="12700" cap="flat">
              <a:solidFill>
                <a:srgbClr val="202729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/Relationships>

</file>

<file path=ppt/media/image1.gif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.jpe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.png>
</file>

<file path=ppt/media/image3.tif>
</file>

<file path=ppt/media/image30.png>
</file>

<file path=ppt/media/image31.png>
</file>

<file path=ppt/media/image32.png>
</file>

<file path=ppt/media/image33.png>
</file>

<file path=ppt/media/image4.gif>
</file>

<file path=ppt/media/image4.png>
</file>

<file path=ppt/media/image4.tif>
</file>

<file path=ppt/media/image5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1" name="Shape 11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developer.android.com/guide/components/fragments" TargetMode="Externa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9" name="Shape 17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/>
            </a:pPr>
            <a:r>
              <a:t>You can further break down into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Fragments</a:t>
            </a:r>
            <a:r>
              <a:t> which is an encapsulation of UI + behaviors (but are less beginner-friendly)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;p2"/>
          <p:cNvSpPr/>
          <p:nvPr/>
        </p:nvSpPr>
        <p:spPr>
          <a:xfrm>
            <a:off x="0" y="2998149"/>
            <a:ext cx="9144000" cy="1"/>
          </a:xfrm>
          <a:prstGeom prst="line">
            <a:avLst/>
          </a:prstGeom>
          <a:ln w="19050">
            <a:solidFill>
              <a:srgbClr val="A4C63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510449" y="1257300"/>
            <a:ext cx="8123102" cy="1588501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510449" y="3182312"/>
            <a:ext cx="8123102" cy="630001"/>
          </a:xfrm>
          <a:prstGeom prst="rect">
            <a:avLst/>
          </a:prstGeom>
        </p:spPr>
        <p:txBody>
          <a:bodyPr/>
          <a:lstStyle>
            <a:lvl1pPr marL="381000" indent="-304800">
              <a:lnSpc>
                <a:spcPct val="100000"/>
              </a:lnSpc>
              <a:buClrTx/>
              <a:buSzTx/>
              <a:buFontTx/>
              <a:buNone/>
            </a:lvl1pPr>
            <a:lvl2pPr marL="381000" indent="190500">
              <a:lnSpc>
                <a:spcPct val="100000"/>
              </a:lnSpc>
              <a:buClrTx/>
              <a:buSzTx/>
              <a:buFontTx/>
              <a:buNone/>
            </a:lvl2pPr>
            <a:lvl3pPr marL="381000" indent="673100">
              <a:lnSpc>
                <a:spcPct val="100000"/>
              </a:lnSpc>
              <a:buClrTx/>
              <a:buSzTx/>
              <a:buFontTx/>
              <a:buNone/>
            </a:lvl3pPr>
            <a:lvl4pPr marL="381000" indent="1130300">
              <a:lnSpc>
                <a:spcPct val="100000"/>
              </a:lnSpc>
              <a:buClrTx/>
              <a:buSzTx/>
              <a:buFontTx/>
              <a:buNone/>
            </a:lvl4pPr>
            <a:lvl5pPr marL="381000" indent="158750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xx%"/>
          <p:cNvSpPr txBox="1"/>
          <p:nvPr>
            <p:ph type="title" hasCustomPrompt="1"/>
          </p:nvPr>
        </p:nvSpPr>
        <p:spPr>
          <a:xfrm>
            <a:off x="311699" y="991475"/>
            <a:ext cx="8520602" cy="1917901"/>
          </a:xfrm>
          <a:prstGeom prst="rect">
            <a:avLst/>
          </a:prstGeom>
        </p:spPr>
        <p:txBody>
          <a:bodyPr anchor="ctr"/>
          <a:lstStyle>
            <a:lvl1pPr algn="ctr">
              <a:defRPr b="1" sz="14000"/>
            </a:lvl1pPr>
          </a:lstStyle>
          <a:p>
            <a:pPr/>
            <a:r>
              <a:t>xx%</a:t>
            </a:r>
          </a:p>
        </p:txBody>
      </p:sp>
      <p:sp>
        <p:nvSpPr>
          <p:cNvPr id="96" name="Body Level One…"/>
          <p:cNvSpPr txBox="1"/>
          <p:nvPr>
            <p:ph type="body" sz="quarter" idx="1"/>
          </p:nvPr>
        </p:nvSpPr>
        <p:spPr>
          <a:xfrm>
            <a:off x="311699" y="3071299"/>
            <a:ext cx="8520602" cy="901801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marL="1598385" indent="-544285"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5;p3"/>
          <p:cNvSpPr/>
          <p:nvPr/>
        </p:nvSpPr>
        <p:spPr>
          <a:xfrm>
            <a:off x="0" y="2998149"/>
            <a:ext cx="9144000" cy="1"/>
          </a:xfrm>
          <a:prstGeom prst="line">
            <a:avLst/>
          </a:prstGeom>
          <a:ln w="19050">
            <a:solidFill>
              <a:srgbClr val="A4C63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3" name="Title Text"/>
          <p:cNvSpPr txBox="1"/>
          <p:nvPr>
            <p:ph type="title"/>
          </p:nvPr>
        </p:nvSpPr>
        <p:spPr>
          <a:xfrm>
            <a:off x="510449" y="2057400"/>
            <a:ext cx="8123102" cy="778800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Google Shape;26;p5"/>
          <p:cNvSpPr txBox="1"/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9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MAIN_POINT">
    <p:bg>
      <p:bgPr>
        <a:solidFill>
          <a:srgbClr val="A4C6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Text"/>
          <p:cNvSpPr txBox="1"/>
          <p:nvPr>
            <p:ph type="title"/>
          </p:nvPr>
        </p:nvSpPr>
        <p:spPr>
          <a:xfrm>
            <a:off x="490250" y="526349"/>
            <a:ext cx="57975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39;p9"/>
          <p:cNvSpPr/>
          <p:nvPr/>
        </p:nvSpPr>
        <p:spPr>
          <a:xfrm>
            <a:off x="4572000" y="74"/>
            <a:ext cx="4572000" cy="5143501"/>
          </a:xfrm>
          <a:prstGeom prst="rect">
            <a:avLst/>
          </a:prstGeom>
          <a:solidFill>
            <a:srgbClr val="20272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6" name="Google Shape;40;p9"/>
          <p:cNvSpPr/>
          <p:nvPr/>
        </p:nvSpPr>
        <p:spPr>
          <a:xfrm>
            <a:off x="5029675" y="4495500"/>
            <a:ext cx="468301" cy="1"/>
          </a:xfrm>
          <a:prstGeom prst="line">
            <a:avLst/>
          </a:prstGeom>
          <a:ln w="19050">
            <a:solidFill>
              <a:srgbClr val="A4C63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7" name="Title Text"/>
          <p:cNvSpPr txBox="1"/>
          <p:nvPr>
            <p:ph type="title"/>
          </p:nvPr>
        </p:nvSpPr>
        <p:spPr>
          <a:xfrm>
            <a:off x="265500" y="1205825"/>
            <a:ext cx="4045200" cy="15096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78" name="Body Level One…"/>
          <p:cNvSpPr txBox="1"/>
          <p:nvPr>
            <p:ph type="body" sz="quarter" idx="1"/>
          </p:nvPr>
        </p:nvSpPr>
        <p:spPr>
          <a:xfrm>
            <a:off x="265500" y="2769000"/>
            <a:ext cx="4045200" cy="1345501"/>
          </a:xfrm>
          <a:prstGeom prst="rect">
            <a:avLst/>
          </a:prstGeom>
        </p:spPr>
        <p:txBody>
          <a:bodyPr/>
          <a:lstStyle>
            <a:lvl1pPr marL="381000" indent="-3048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81000" indent="1905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81000" indent="6731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81000" indent="11303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81000" indent="15875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Google Shape;43;p9"/>
          <p:cNvSpPr txBox="1"/>
          <p:nvPr>
            <p:ph type="body" sz="half" idx="21"/>
          </p:nvPr>
        </p:nvSpPr>
        <p:spPr>
          <a:xfrm>
            <a:off x="4939500" y="724199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Body Level One…"/>
          <p:cNvSpPr txBox="1"/>
          <p:nvPr>
            <p:ph type="body" sz="quarter" idx="1"/>
          </p:nvPr>
        </p:nvSpPr>
        <p:spPr>
          <a:xfrm>
            <a:off x="311699" y="4236825"/>
            <a:ext cx="5998802" cy="5988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971550" indent="-400050">
              <a:lnSpc>
                <a:spcPct val="100000"/>
              </a:lnSpc>
              <a:buClrTx/>
              <a:buSzPts val="2100"/>
              <a:buFontTx/>
              <a:defRPr sz="2100"/>
            </a:lvl2pPr>
            <a:lvl3pPr marL="1530350" indent="-476250">
              <a:lnSpc>
                <a:spcPct val="100000"/>
              </a:lnSpc>
              <a:buClrTx/>
              <a:buSzPts val="2100"/>
              <a:buFontTx/>
              <a:defRPr sz="2100"/>
            </a:lvl3pPr>
            <a:lvl4pPr marL="1987550" indent="-476250">
              <a:lnSpc>
                <a:spcPct val="100000"/>
              </a:lnSpc>
              <a:buClrTx/>
              <a:buSzPts val="2100"/>
              <a:buFontTx/>
              <a:defRPr sz="2100"/>
            </a:lvl4pPr>
            <a:lvl5pPr marL="2444750" indent="-476250">
              <a:lnSpc>
                <a:spcPct val="100000"/>
              </a:lnSpc>
              <a:buClrTx/>
              <a:buSzPts val="2100"/>
              <a:buFontTx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2B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;p4"/>
          <p:cNvSpPr/>
          <p:nvPr/>
        </p:nvSpPr>
        <p:spPr>
          <a:xfrm>
            <a:off x="0" y="5045700"/>
            <a:ext cx="9144000" cy="97801"/>
          </a:xfrm>
          <a:prstGeom prst="rect">
            <a:avLst/>
          </a:prstGeom>
          <a:solidFill>
            <a:srgbClr val="A4C63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4830" y="4692391"/>
            <a:ext cx="316328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9pPr>
    </p:titleStyle>
    <p:bodyStyle>
      <a:lvl1pPr marL="457200" marR="0" indent="-3810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●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1028700" marR="0" indent="-4572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○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1485900" marR="0" indent="-4572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■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20555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●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25127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○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29699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■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34271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●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38843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○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43415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■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gif"/><Relationship Id="rId3" Type="http://schemas.openxmlformats.org/officeDocument/2006/relationships/image" Target="../media/image16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gif"/><Relationship Id="rId3" Type="http://schemas.openxmlformats.org/officeDocument/2006/relationships/image" Target="../media/image17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gif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square.github.io/okhttp/" TargetMode="External"/><Relationship Id="rId3" Type="http://schemas.openxmlformats.org/officeDocument/2006/relationships/hyperlink" Target="https://www.journaldev.com/13629/okhttp-android-example-tutorial" TargetMode="Externa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yaxarat/CapitalOne-SE-Summit-Android-Workshop" TargetMode="Externa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png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gif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png"/><Relationship Id="rId3" Type="http://schemas.openxmlformats.org/officeDocument/2006/relationships/image" Target="../media/image24.png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play.google.com/store/apps/details?id=com.konylabs.capitalone" TargetMode="External"/><Relationship Id="rId3" Type="http://schemas.openxmlformats.org/officeDocument/2006/relationships/hyperlink" Target="https://play.google.com/store/apps/developer?id=Capital+One+Services,+LLC" TargetMode="External"/><Relationship Id="rId4" Type="http://schemas.openxmlformats.org/officeDocument/2006/relationships/hyperlink" Target="https://play.google.com/store/apps/details?id=com.capitalone.credittracker" TargetMode="External"/><Relationship Id="rId5" Type="http://schemas.openxmlformats.org/officeDocument/2006/relationships/hyperlink" Target="https://flutter.dev/" TargetMode="External"/><Relationship Id="rId6" Type="http://schemas.openxmlformats.org/officeDocument/2006/relationships/hyperlink" Target="https://www.androidsummit.org/" TargetMode="External"/><Relationship Id="rId7" Type="http://schemas.openxmlformats.org/officeDocument/2006/relationships/image" Target="../media/image9.png"/><Relationship Id="rId8" Type="http://schemas.openxmlformats.org/officeDocument/2006/relationships/image" Target="../media/image31.png"/><Relationship Id="rId9" Type="http://schemas.openxmlformats.org/officeDocument/2006/relationships/image" Target="../media/image32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veloper.android.com/courses/kotlin-android-fundamentals/overview" TargetMode="External"/><Relationship Id="rId3" Type="http://schemas.openxmlformats.org/officeDocument/2006/relationships/hyperlink" Target="https://medium.com/capital-one-tech/the-most-helpful-resources-from-my-first-year-in-android-capital-one-44ba2f9e31a2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yaxarat/CapitalOne-SE-Summit-Android-Workshop/tree/main/instructions/step-by-step" TargetMode="Externa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veloper.android.com/guide/topics/ui/look-and-feel" TargetMode="External"/><Relationship Id="rId3" Type="http://schemas.openxmlformats.org/officeDocument/2006/relationships/hyperlink" Target="https://material.io/develop/android" TargetMode="External"/><Relationship Id="rId4" Type="http://schemas.openxmlformats.org/officeDocument/2006/relationships/image" Target="../media/image33.png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veloper.android.com/training/basics/network-ops/connecting" TargetMode="External"/><Relationship Id="rId3" Type="http://schemas.openxmlformats.org/officeDocument/2006/relationships/hyperlink" Target="http://square.github.io/okhttp/" TargetMode="External"/><Relationship Id="rId4" Type="http://schemas.openxmlformats.org/officeDocument/2006/relationships/hyperlink" Target="https://square.github.io/retrofit/" TargetMode="External"/><Relationship Id="rId5" Type="http://schemas.openxmlformats.org/officeDocument/2006/relationships/hyperlink" Target="https://developer.android.com/guide/components/processes-and-threads" TargetMode="External"/><Relationship Id="rId6" Type="http://schemas.openxmlformats.org/officeDocument/2006/relationships/hyperlink" Target="https://www.tutorialspoint.com/android/android_json_parser.htm" TargetMode="Externa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api.reimaginebanking.com/" TargetMode="External"/><Relationship Id="rId3" Type="http://schemas.openxmlformats.org/officeDocument/2006/relationships/hyperlink" Target="https://www.mocky.io/" TargetMode="External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veloper.android.com/guide/topics/media/camera" TargetMode="External"/><Relationship Id="rId3" Type="http://schemas.openxmlformats.org/officeDocument/2006/relationships/hyperlink" Target="https://developer.android.com/guide/topics/sensors/sensors_overview" TargetMode="External"/><Relationship Id="rId4" Type="http://schemas.openxmlformats.org/officeDocument/2006/relationships/hyperlink" Target="https://developer.android.com/guide/topics/connectivity/bluetooth" TargetMode="External"/><Relationship Id="rId5" Type="http://schemas.openxmlformats.org/officeDocument/2006/relationships/hyperlink" Target="https://developer.android.com/guide/topics/connectivity/nfc/" TargetMode="Externa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firebase.google.com/docs/auth/" TargetMode="External"/><Relationship Id="rId3" Type="http://schemas.openxmlformats.org/officeDocument/2006/relationships/hyperlink" Target="https://firebase.google.com/docs/database/" TargetMode="External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linkedin.com/in/nickcapurso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59;p13"/>
          <p:cNvSpPr txBox="1"/>
          <p:nvPr>
            <p:ph type="ctrTitle"/>
          </p:nvPr>
        </p:nvSpPr>
        <p:spPr>
          <a:xfrm>
            <a:off x="510449" y="1257300"/>
            <a:ext cx="8123102" cy="158850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63D297"/>
                </a:solidFill>
              </a:defRPr>
            </a:pPr>
            <a:r>
              <a:t>Software Engineering Summit</a:t>
            </a:r>
          </a:p>
          <a:p>
            <a:pPr>
              <a:defRPr sz="3600">
                <a:solidFill>
                  <a:srgbClr val="63D297"/>
                </a:solidFill>
              </a:defRPr>
            </a:pPr>
            <a:r>
              <a:t>Android Workshop</a:t>
            </a:r>
          </a:p>
        </p:txBody>
      </p:sp>
      <p:sp>
        <p:nvSpPr>
          <p:cNvPr id="114" name="Google Shape;60;p13"/>
          <p:cNvSpPr txBox="1"/>
          <p:nvPr>
            <p:ph type="subTitle" sz="quarter" idx="1"/>
          </p:nvPr>
        </p:nvSpPr>
        <p:spPr>
          <a:xfrm>
            <a:off x="510450" y="3924925"/>
            <a:ext cx="8044199" cy="897600"/>
          </a:xfrm>
          <a:prstGeom prst="rect">
            <a:avLst/>
          </a:prstGeom>
        </p:spPr>
        <p:txBody>
          <a:bodyPr/>
          <a:lstStyle/>
          <a:p>
            <a:pPr marL="0" indent="0" algn="r" defTabSz="886968">
              <a:defRPr sz="2328"/>
            </a:pPr>
            <a:r>
              <a:t>Instructor: Yashar Atajan</a:t>
            </a:r>
          </a:p>
          <a:p>
            <a:pPr marL="0" indent="0" algn="r" defTabSz="886968">
              <a:defRPr sz="2328"/>
            </a:pPr>
            <a:r>
              <a:t>TA: Nick Capurso</a:t>
            </a:r>
          </a:p>
        </p:txBody>
      </p:sp>
      <p:pic>
        <p:nvPicPr>
          <p:cNvPr id="115" name="Google Shape;61;p13" descr="Google Shape;61;p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0449" y="3924925"/>
            <a:ext cx="2493325" cy="897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35;p2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Android Studio</a:t>
            </a:r>
          </a:p>
        </p:txBody>
      </p:sp>
      <p:sp>
        <p:nvSpPr>
          <p:cNvPr id="164" name="Google Shape;136;p22"/>
          <p:cNvSpPr txBox="1"/>
          <p:nvPr>
            <p:ph type="body" sz="half" idx="1"/>
          </p:nvPr>
        </p:nvSpPr>
        <p:spPr>
          <a:xfrm>
            <a:off x="311699" y="1152475"/>
            <a:ext cx="44052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In the left-panel, switch to the “Android” view.</a:t>
            </a:r>
          </a:p>
          <a:p>
            <a:pPr>
              <a:spcBef>
                <a:spcPts val="1600"/>
              </a:spcBef>
            </a:pPr>
            <a:r>
              <a:t>I prefer this view of the project files as I think it is more concise and easy to navigate.</a:t>
            </a:r>
          </a:p>
        </p:txBody>
      </p:sp>
      <p:pic>
        <p:nvPicPr>
          <p:cNvPr id="165" name="Google Shape;137;p22" descr="Google Shape;137;p22"/>
          <p:cNvPicPr>
            <a:picLocks noChangeAspect="1"/>
          </p:cNvPicPr>
          <p:nvPr/>
        </p:nvPicPr>
        <p:blipFill>
          <a:blip r:embed="rId2">
            <a:extLst/>
          </a:blip>
          <a:srcRect l="0" t="13196" r="0" b="13203"/>
          <a:stretch>
            <a:fillRect/>
          </a:stretch>
        </p:blipFill>
        <p:spPr>
          <a:xfrm>
            <a:off x="5417375" y="1017724"/>
            <a:ext cx="3337751" cy="261250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Google Shape;138;p22"/>
          <p:cNvSpPr/>
          <p:nvPr/>
        </p:nvSpPr>
        <p:spPr>
          <a:xfrm flipH="1" flipV="1">
            <a:off x="6532725" y="3491299"/>
            <a:ext cx="1146301" cy="525301"/>
          </a:xfrm>
          <a:prstGeom prst="line">
            <a:avLst/>
          </a:prstGeom>
          <a:ln w="38100">
            <a:solidFill>
              <a:srgbClr val="FF0000"/>
            </a:solidFill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67" name="Google Shape;139;p22"/>
          <p:cNvSpPr txBox="1"/>
          <p:nvPr/>
        </p:nvSpPr>
        <p:spPr>
          <a:xfrm>
            <a:off x="5203275" y="3952199"/>
            <a:ext cx="36291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Click Android if not pre-set.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44;p2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Android Studio</a:t>
            </a:r>
          </a:p>
        </p:txBody>
      </p:sp>
      <p:sp>
        <p:nvSpPr>
          <p:cNvPr id="170" name="Google Shape;145;p23"/>
          <p:cNvSpPr txBox="1"/>
          <p:nvPr>
            <p:ph type="body" sz="half" idx="1"/>
          </p:nvPr>
        </p:nvSpPr>
        <p:spPr>
          <a:xfrm>
            <a:off x="311699" y="1152474"/>
            <a:ext cx="3911153" cy="3693302"/>
          </a:xfrm>
          <a:prstGeom prst="rect">
            <a:avLst/>
          </a:prstGeom>
        </p:spPr>
        <p:txBody>
          <a:bodyPr/>
          <a:lstStyle/>
          <a:p>
            <a:pPr marL="0" indent="0" defTabSz="795527">
              <a:buSzTx/>
              <a:buNone/>
              <a:defRPr sz="1566"/>
            </a:pPr>
            <a:r>
              <a:t>Open Settings / Preferences</a:t>
            </a:r>
          </a:p>
          <a:p>
            <a:pPr marL="397763" indent="-298322" defTabSz="795527">
              <a:spcBef>
                <a:spcPts val="1300"/>
              </a:spcBef>
              <a:buSzPts val="1500"/>
              <a:defRPr sz="1566"/>
            </a:pPr>
            <a:r>
              <a:t>(Windows) File → Settings</a:t>
            </a:r>
          </a:p>
          <a:p>
            <a:pPr marL="397763" indent="-298322" defTabSz="795527">
              <a:buSzPts val="1500"/>
              <a:defRPr sz="1566"/>
            </a:pPr>
            <a:r>
              <a:t>(OS X) Android Studio → Preferences</a:t>
            </a:r>
          </a:p>
          <a:p>
            <a:pPr marL="0" indent="0" defTabSz="795527">
              <a:spcBef>
                <a:spcPts val="1300"/>
              </a:spcBef>
              <a:buSzTx/>
              <a:buNone/>
              <a:defRPr sz="1566"/>
            </a:pPr>
            <a:r>
              <a:t>Turn on auto-imports!</a:t>
            </a:r>
          </a:p>
          <a:p>
            <a:pPr marL="397763" indent="-298322" defTabSz="795527">
              <a:spcBef>
                <a:spcPts val="1300"/>
              </a:spcBef>
              <a:buSzPts val="1500"/>
              <a:defRPr sz="1566"/>
            </a:pPr>
            <a:r>
              <a:t>Under: Editor → General → Auto Import</a:t>
            </a:r>
          </a:p>
          <a:p>
            <a:pPr lvl="1" marL="795527" indent="-265176" defTabSz="795527">
              <a:buSzPts val="1000"/>
              <a:defRPr sz="1044"/>
            </a:pPr>
            <a:r>
              <a:t>Enable “Add unambiguous imports…”</a:t>
            </a:r>
          </a:p>
          <a:p>
            <a:pPr lvl="1" marL="795527" indent="-265176" defTabSz="795527">
              <a:buSzPts val="1000"/>
              <a:defRPr sz="1044"/>
            </a:pPr>
            <a:r>
              <a:t>Enable “Optimize imports…”</a:t>
            </a:r>
            <a:br/>
          </a:p>
          <a:p>
            <a:pPr marL="0" indent="0" defTabSz="795527">
              <a:spcBef>
                <a:spcPts val="1300"/>
              </a:spcBef>
              <a:buSzTx/>
              <a:buNone/>
              <a:defRPr sz="1566"/>
            </a:pPr>
            <a:r>
              <a:t>Do not flatten packages!</a:t>
            </a:r>
          </a:p>
          <a:p>
            <a:pPr marL="397763" indent="-298322" defTabSz="795527">
              <a:spcBef>
                <a:spcPts val="1300"/>
              </a:spcBef>
              <a:buSzPts val="1500"/>
              <a:defRPr sz="1566"/>
            </a:pPr>
            <a:r>
              <a:t>Under three dotted settings, uncheck “Flatten / Compact middle packages”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97353" y="51342"/>
            <a:ext cx="3859471" cy="29633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66328" y="2948228"/>
            <a:ext cx="3859471" cy="19227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51;p2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Fragments</a:t>
            </a:r>
          </a:p>
        </p:txBody>
      </p:sp>
      <p:sp>
        <p:nvSpPr>
          <p:cNvPr id="175" name="Google Shape;152;p24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/>
            <a:r>
              <a:t>Apps are comprised of “Fragments” that live inside an “Activity”.</a:t>
            </a:r>
            <a:br/>
          </a:p>
          <a:p>
            <a:pPr/>
            <a:r>
              <a:t>You can think of these as the individual screens.</a:t>
            </a:r>
          </a:p>
        </p:txBody>
      </p:sp>
      <p:pic>
        <p:nvPicPr>
          <p:cNvPr id="176" name="Google Shape;153;p24" descr="Google Shape;153;p24"/>
          <p:cNvPicPr>
            <a:picLocks noChangeAspect="1"/>
          </p:cNvPicPr>
          <p:nvPr/>
        </p:nvPicPr>
        <p:blipFill>
          <a:blip r:embed="rId3">
            <a:extLst/>
          </a:blip>
          <a:srcRect l="0" t="2633" r="0" b="2641"/>
          <a:stretch>
            <a:fillRect/>
          </a:stretch>
        </p:blipFill>
        <p:spPr>
          <a:xfrm>
            <a:off x="4859375" y="661263"/>
            <a:ext cx="1910489" cy="382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Google Shape;154;p24" descr="Google Shape;154;p24"/>
          <p:cNvPicPr>
            <a:picLocks noChangeAspect="1"/>
          </p:cNvPicPr>
          <p:nvPr/>
        </p:nvPicPr>
        <p:blipFill>
          <a:blip r:embed="rId4">
            <a:extLst/>
          </a:blip>
          <a:srcRect l="0" t="2633" r="0" b="2641"/>
          <a:stretch>
            <a:fillRect/>
          </a:stretch>
        </p:blipFill>
        <p:spPr>
          <a:xfrm>
            <a:off x="6874012" y="661263"/>
            <a:ext cx="1910490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59;p2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Fragments</a:t>
            </a:r>
          </a:p>
        </p:txBody>
      </p:sp>
      <p:sp>
        <p:nvSpPr>
          <p:cNvPr id="182" name="Google Shape;160;p25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/>
            <a:r>
              <a:t>Two main components:</a:t>
            </a:r>
          </a:p>
          <a:p>
            <a:pPr lvl="1" marL="914400" indent="-342900">
              <a:buSzPts val="1800"/>
              <a:defRPr sz="1800"/>
            </a:pPr>
            <a:r>
              <a:t>UI design</a:t>
            </a:r>
          </a:p>
          <a:p>
            <a:pPr lvl="2" marL="1371600" indent="-342900">
              <a:buSzPts val="1800"/>
              <a:defRPr sz="1800"/>
            </a:pPr>
            <a:r>
              <a:t>What does the UI look like.</a:t>
            </a:r>
          </a:p>
          <a:p>
            <a:pPr lvl="1" marL="914400" indent="-342900">
              <a:buSzPts val="1800"/>
              <a:defRPr sz="1800"/>
            </a:pPr>
            <a:r>
              <a:t>UI behaviors</a:t>
            </a:r>
          </a:p>
          <a:p>
            <a:pPr lvl="2" marL="1371600" indent="-342900">
              <a:buSzPts val="1800"/>
              <a:defRPr sz="1800"/>
            </a:pPr>
            <a:r>
              <a:t>How does the UI react to user input.</a:t>
            </a:r>
          </a:p>
        </p:txBody>
      </p:sp>
      <p:pic>
        <p:nvPicPr>
          <p:cNvPr id="183" name="Google Shape;161;p25" descr="Google Shape;161;p25"/>
          <p:cNvPicPr>
            <a:picLocks noChangeAspect="1"/>
          </p:cNvPicPr>
          <p:nvPr/>
        </p:nvPicPr>
        <p:blipFill>
          <a:blip r:embed="rId2">
            <a:extLst/>
          </a:blip>
          <a:srcRect l="0" t="2633" r="0" b="2641"/>
          <a:stretch>
            <a:fillRect/>
          </a:stretch>
        </p:blipFill>
        <p:spPr>
          <a:xfrm>
            <a:off x="4907174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Google Shape;162;p25" descr="Google Shape;162;p25"/>
          <p:cNvPicPr>
            <a:picLocks noChangeAspect="1"/>
          </p:cNvPicPr>
          <p:nvPr/>
        </p:nvPicPr>
        <p:blipFill>
          <a:blip r:embed="rId3">
            <a:extLst/>
          </a:blip>
          <a:srcRect l="0" t="2633" r="0" b="2641"/>
          <a:stretch>
            <a:fillRect/>
          </a:stretch>
        </p:blipFill>
        <p:spPr>
          <a:xfrm>
            <a:off x="6921813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63D29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67;p26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UI Design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72;p2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Design</a:t>
            </a:r>
          </a:p>
        </p:txBody>
      </p:sp>
      <p:sp>
        <p:nvSpPr>
          <p:cNvPr id="189" name="Google Shape;173;p27"/>
          <p:cNvSpPr txBox="1"/>
          <p:nvPr>
            <p:ph type="body" sz="half" idx="1"/>
          </p:nvPr>
        </p:nvSpPr>
        <p:spPr>
          <a:xfrm>
            <a:off x="311699" y="1152475"/>
            <a:ext cx="3131702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UIs are built with a Jetpack Compose framework.</a:t>
            </a:r>
          </a:p>
        </p:txBody>
      </p:sp>
      <p:pic>
        <p:nvPicPr>
          <p:cNvPr id="190" name="Google Shape;174;p27" descr="Google Shape;174;p27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43399" y="1017725"/>
            <a:ext cx="5388900" cy="26886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79;p2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Design</a:t>
            </a:r>
          </a:p>
        </p:txBody>
      </p:sp>
      <p:sp>
        <p:nvSpPr>
          <p:cNvPr id="193" name="Google Shape;180;p28"/>
          <p:cNvSpPr txBox="1"/>
          <p:nvPr>
            <p:ph type="body" sz="half" idx="1"/>
          </p:nvPr>
        </p:nvSpPr>
        <p:spPr>
          <a:xfrm>
            <a:off x="311699" y="1152475"/>
            <a:ext cx="3820202" cy="33144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Jetpack Compose is built around composable functions.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These functions let you define your app's UI programmatically.</a:t>
            </a:r>
            <a:br/>
          </a:p>
        </p:txBody>
      </p:sp>
      <p:pic>
        <p:nvPicPr>
          <p:cNvPr id="194" name="Google Shape;181;p28" descr="Google Shape;181;p28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2000" y="445025"/>
            <a:ext cx="3430301" cy="2225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Google Shape;182;p28" descr="Google Shape;182;p2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31900" y="3140740"/>
            <a:ext cx="4700402" cy="16241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87;p2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Design</a:t>
            </a:r>
          </a:p>
        </p:txBody>
      </p:sp>
      <p:sp>
        <p:nvSpPr>
          <p:cNvPr id="198" name="Google Shape;188;p29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UI elements are hierarchical, with elements contained in other elements. 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You build a UI hierarchy by calling composable functions from other composable functions.</a:t>
            </a:r>
          </a:p>
        </p:txBody>
      </p:sp>
      <p:pic>
        <p:nvPicPr>
          <p:cNvPr id="199" name="Google Shape;189;p29" descr="Google Shape;189;p29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78025" y="445025"/>
            <a:ext cx="2854277" cy="185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Google Shape;190;p29" descr="Google Shape;190;p2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73725" y="2458199"/>
            <a:ext cx="3858577" cy="23733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195;p3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Layouts</a:t>
            </a:r>
          </a:p>
        </p:txBody>
      </p:sp>
      <p:pic>
        <p:nvPicPr>
          <p:cNvPr id="203" name="Google Shape;196;p30" descr="Google Shape;196;p3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4919" y="653624"/>
            <a:ext cx="4937380" cy="1808075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Column: to place items vertically on the screen.…"/>
          <p:cNvSpPr txBox="1"/>
          <p:nvPr>
            <p:ph type="body" sz="half" idx="1"/>
          </p:nvPr>
        </p:nvSpPr>
        <p:spPr>
          <a:xfrm>
            <a:off x="327955" y="1323512"/>
            <a:ext cx="4123501" cy="3416401"/>
          </a:xfrm>
          <a:prstGeom prst="rect">
            <a:avLst/>
          </a:prstGeom>
        </p:spPr>
        <p:txBody>
          <a:bodyPr/>
          <a:lstStyle/>
          <a:p>
            <a:pPr marL="240631" indent="-240631">
              <a:buClrTx/>
              <a:buSzPct val="100000"/>
              <a:buFontTx/>
              <a:buChar char="•"/>
            </a:pPr>
            <a:r>
              <a:rPr b="1"/>
              <a:t>Column</a:t>
            </a:r>
            <a:r>
              <a:t>: to place items vertically on the screen. </a:t>
            </a:r>
          </a:p>
          <a:p>
            <a:pPr marL="240631" indent="-240631">
              <a:buClrTx/>
              <a:buSzPct val="100000"/>
              <a:buFontTx/>
              <a:buChar char="•"/>
            </a:pPr>
            <a:r>
              <a:rPr b="1"/>
              <a:t>Row</a:t>
            </a:r>
            <a:r>
              <a:t>: to place items horizontally on the screen.</a:t>
            </a:r>
          </a:p>
          <a:p>
            <a:pPr marL="240631" indent="-240631">
              <a:buClrTx/>
              <a:buSzPct val="100000"/>
              <a:buFontTx/>
              <a:buChar char="•"/>
            </a:pPr>
            <a:r>
              <a:rPr b="1"/>
              <a:t>Box</a:t>
            </a:r>
            <a:r>
              <a:t>: to put one element on top of another.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1;p3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Layouts</a:t>
            </a:r>
          </a:p>
        </p:txBody>
      </p:sp>
      <p:sp>
        <p:nvSpPr>
          <p:cNvPr id="207" name="Google Shape;202;p31"/>
          <p:cNvSpPr txBox="1"/>
          <p:nvPr>
            <p:ph type="body" sz="half" idx="1"/>
          </p:nvPr>
        </p:nvSpPr>
        <p:spPr>
          <a:xfrm>
            <a:off x="4349100" y="1152475"/>
            <a:ext cx="4483201" cy="3416400"/>
          </a:xfrm>
          <a:prstGeom prst="rect">
            <a:avLst/>
          </a:prstGeom>
        </p:spPr>
        <p:txBody>
          <a:bodyPr/>
          <a:lstStyle/>
          <a:p>
            <a:pPr/>
            <a:r>
              <a:t>On Android, we don’t measure in pixels.</a:t>
            </a:r>
          </a:p>
          <a:p>
            <a:pPr lvl="1" marL="914400" indent="-342900">
              <a:buSzPts val="1800"/>
              <a:defRPr sz="1800"/>
            </a:pPr>
            <a:r>
              <a:t>Two screens of the </a:t>
            </a:r>
            <a:r>
              <a:rPr i="1"/>
              <a:t>same size </a:t>
            </a:r>
            <a:r>
              <a:t>can have </a:t>
            </a:r>
            <a:r>
              <a:rPr i="1"/>
              <a:t>different</a:t>
            </a:r>
            <a:r>
              <a:t> </a:t>
            </a:r>
            <a:r>
              <a:rPr i="1"/>
              <a:t>densities</a:t>
            </a:r>
            <a:r>
              <a:t>.</a:t>
            </a:r>
            <a:br/>
          </a:p>
          <a:p>
            <a:pPr/>
            <a:r>
              <a:t>Android provides “dp” or </a:t>
            </a:r>
            <a:r>
              <a:rPr i="1"/>
              <a:t>density-independent pixels</a:t>
            </a:r>
            <a:r>
              <a:t> as a measure.</a:t>
            </a:r>
          </a:p>
        </p:txBody>
      </p:sp>
      <p:pic>
        <p:nvPicPr>
          <p:cNvPr id="208" name="Google Shape;203;p31" descr="Google Shape;203;p3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875" y="1359449"/>
            <a:ext cx="3251050" cy="30024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66;p1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About Yashar</a:t>
            </a:r>
          </a:p>
        </p:txBody>
      </p:sp>
      <p:sp>
        <p:nvSpPr>
          <p:cNvPr id="118" name="Google Shape;67;p14"/>
          <p:cNvSpPr txBox="1"/>
          <p:nvPr>
            <p:ph type="body" idx="1"/>
          </p:nvPr>
        </p:nvSpPr>
        <p:spPr>
          <a:xfrm>
            <a:off x="3337560" y="1078991"/>
            <a:ext cx="5965800" cy="34164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400"/>
            </a:pPr>
            <a:r>
              <a:t>Yashar Atajan</a:t>
            </a:r>
            <a:br/>
            <a:r>
              <a:t>@yaxarat</a:t>
            </a:r>
          </a:p>
          <a:p>
            <a:pPr marL="0" indent="0">
              <a:spcBef>
                <a:spcPts val="1600"/>
              </a:spcBef>
              <a:buSzTx/>
              <a:buNone/>
            </a:pPr>
            <a:endParaRPr sz="1400"/>
          </a:p>
          <a:p>
            <a:pPr marL="0" indent="0">
              <a:spcBef>
                <a:spcPts val="1600"/>
              </a:spcBef>
              <a:buSzTx/>
              <a:buNone/>
              <a:defRPr sz="1400"/>
            </a:pPr>
            <a:r>
              <a:t>Undergrad - Virginia Commonwealth University (VCU)</a:t>
            </a:r>
          </a:p>
          <a:p>
            <a:pPr marL="0" indent="0">
              <a:spcBef>
                <a:spcPts val="1600"/>
              </a:spcBef>
              <a:buSzTx/>
              <a:buNone/>
            </a:pPr>
            <a:endParaRPr sz="1400"/>
          </a:p>
          <a:p>
            <a:pPr marL="0" indent="0">
              <a:spcBef>
                <a:spcPts val="1600"/>
              </a:spcBef>
              <a:buSzTx/>
              <a:buNone/>
            </a:pPr>
            <a:endParaRPr sz="1400"/>
          </a:p>
          <a:p>
            <a:pPr marL="0" indent="0">
              <a:spcBef>
                <a:spcPts val="1600"/>
              </a:spcBef>
              <a:buSzTx/>
              <a:buNone/>
            </a:pPr>
            <a:endParaRPr sz="1400"/>
          </a:p>
          <a:p>
            <a:pPr marL="0" indent="0">
              <a:spcBef>
                <a:spcPts val="1600"/>
              </a:spcBef>
              <a:buSzTx/>
              <a:buNone/>
              <a:defRPr sz="1400"/>
            </a:pPr>
            <a:r>
              <a:t>Software Engineer working on Android SDKs. </a:t>
            </a:r>
          </a:p>
        </p:txBody>
      </p:sp>
      <p:pic>
        <p:nvPicPr>
          <p:cNvPr id="119" name="Google Shape;68;p14" descr="Google Shape;68;p14"/>
          <p:cNvPicPr>
            <a:picLocks noChangeAspect="1"/>
          </p:cNvPicPr>
          <p:nvPr/>
        </p:nvPicPr>
        <p:blipFill>
          <a:blip r:embed="rId2">
            <a:extLst/>
          </a:blip>
          <a:srcRect l="4478" t="17982" r="4491" b="17977"/>
          <a:stretch>
            <a:fillRect/>
          </a:stretch>
        </p:blipFill>
        <p:spPr>
          <a:xfrm>
            <a:off x="311700" y="1662476"/>
            <a:ext cx="2554686" cy="2396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067" y="0"/>
                </a:moveTo>
                <a:lnTo>
                  <a:pt x="0" y="10800"/>
                </a:lnTo>
                <a:lnTo>
                  <a:pt x="5067" y="21600"/>
                </a:lnTo>
                <a:lnTo>
                  <a:pt x="16536" y="21600"/>
                </a:lnTo>
                <a:lnTo>
                  <a:pt x="21600" y="10800"/>
                </a:lnTo>
                <a:lnTo>
                  <a:pt x="16536" y="0"/>
                </a:lnTo>
                <a:lnTo>
                  <a:pt x="506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20" name="Google Shape;69;p14" descr="Google Shape;69;p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26025" y="1796049"/>
            <a:ext cx="351899" cy="3518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Google Shape;70;p14" descr="Google Shape;70;p14"/>
          <p:cNvPicPr>
            <a:picLocks noChangeAspect="1"/>
          </p:cNvPicPr>
          <p:nvPr/>
        </p:nvPicPr>
        <p:blipFill>
          <a:blip r:embed="rId4">
            <a:extLst/>
          </a:blip>
          <a:srcRect l="63695" t="0" r="0" b="0"/>
          <a:stretch>
            <a:fillRect/>
          </a:stretch>
        </p:blipFill>
        <p:spPr>
          <a:xfrm>
            <a:off x="3429215" y="4472125"/>
            <a:ext cx="525376" cy="509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Google Shape;71;p14" descr="Google Shape;71;p14"/>
          <p:cNvPicPr>
            <a:picLocks noChangeAspect="1"/>
          </p:cNvPicPr>
          <p:nvPr/>
        </p:nvPicPr>
        <p:blipFill>
          <a:blip r:embed="rId4">
            <a:extLst/>
          </a:blip>
          <a:srcRect l="31702" t="0" r="36717" b="0"/>
          <a:stretch>
            <a:fillRect/>
          </a:stretch>
        </p:blipFill>
        <p:spPr>
          <a:xfrm>
            <a:off x="4198813" y="4445075"/>
            <a:ext cx="457001" cy="509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Google Shape;72;p14" descr="Google Shape;72;p1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29225" y="1796050"/>
            <a:ext cx="469205" cy="351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Google Shape;73;p14" descr="Google Shape;73;p1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898424" y="1800087"/>
            <a:ext cx="351901" cy="3438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7" name="Google Shape;74;p14"/>
          <p:cNvGrpSpPr/>
          <p:nvPr/>
        </p:nvGrpSpPr>
        <p:grpSpPr>
          <a:xfrm>
            <a:off x="3429225" y="2811299"/>
            <a:ext cx="2879751" cy="993463"/>
            <a:chOff x="0" y="0"/>
            <a:chExt cx="2879749" cy="993462"/>
          </a:xfrm>
        </p:grpSpPr>
        <p:pic>
          <p:nvPicPr>
            <p:cNvPr id="125" name="Google Shape;75;p14" descr="Google Shape;75;p14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12"/>
              <a:ext cx="1886301" cy="9934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6" name="Google Shape;76;p14" descr="Google Shape;76;p14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1886299" y="0"/>
              <a:ext cx="993451" cy="9934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08;p3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Layouts</a:t>
            </a:r>
          </a:p>
        </p:txBody>
      </p:sp>
      <p:sp>
        <p:nvSpPr>
          <p:cNvPr id="211" name="Google Shape;209;p32"/>
          <p:cNvSpPr txBox="1"/>
          <p:nvPr>
            <p:ph type="body" sz="half" idx="1"/>
          </p:nvPr>
        </p:nvSpPr>
        <p:spPr>
          <a:xfrm>
            <a:off x="4349100" y="1152475"/>
            <a:ext cx="4483201" cy="3416400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1600"/>
              </a:spcBef>
            </a:pPr>
            <a:r>
              <a:t>There’s also “sp” or </a:t>
            </a:r>
            <a:r>
              <a:rPr i="1"/>
              <a:t>scalable pixels,</a:t>
            </a:r>
            <a:r>
              <a:t> which are used with text.</a:t>
            </a:r>
          </a:p>
        </p:txBody>
      </p:sp>
      <p:pic>
        <p:nvPicPr>
          <p:cNvPr id="212" name="Google Shape;210;p32" descr="Google Shape;210;p3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875" y="1359449"/>
            <a:ext cx="3251050" cy="30024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5;p3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UI</a:t>
            </a:r>
          </a:p>
        </p:txBody>
      </p:sp>
      <p:sp>
        <p:nvSpPr>
          <p:cNvPr id="215" name="Google Shape;216;p33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Let’s build a simple login form, without a “Remember Me” checkbox.</a:t>
            </a:r>
          </a:p>
        </p:txBody>
      </p:sp>
      <p:pic>
        <p:nvPicPr>
          <p:cNvPr id="216" name="Screen Shot 2021-05-22 at 11.41.14 AM.png" descr="Screen Shot 2021-05-22 at 11.41.1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84176" y="380271"/>
            <a:ext cx="2177341" cy="4382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6FC69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29;p35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UI Behaviors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34;p3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21" name="Google Shape;235;p36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 marL="0" indent="0" defTabSz="868680">
              <a:buSzTx/>
              <a:buNone/>
              <a:defRPr sz="2280"/>
            </a:pPr>
            <a:r>
              <a:t>Now we can actually write some code to add behaviors to the UI.</a:t>
            </a:r>
          </a:p>
          <a:p>
            <a:pPr marL="434340" indent="-361950" defTabSz="868680">
              <a:spcBef>
                <a:spcPts val="1500"/>
              </a:spcBef>
              <a:buSzPts val="2200"/>
              <a:defRPr sz="2280"/>
            </a:pPr>
            <a:r>
              <a:t>Disable the “Sign In” button unless text was inputted.</a:t>
            </a:r>
          </a:p>
          <a:p>
            <a:pPr marL="434340" indent="-361950" defTabSz="868680">
              <a:buSzPts val="2200"/>
              <a:defRPr sz="2280"/>
            </a:pPr>
            <a:r>
              <a:t>Show loading indicator while login</a:t>
            </a:r>
          </a:p>
        </p:txBody>
      </p:sp>
      <p:pic>
        <p:nvPicPr>
          <p:cNvPr id="222" name="Kapture 2021-05-09 at 10.20.07.gif" descr="Kapture 2021-05-09 at 10.20.07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50128" y="371989"/>
            <a:ext cx="1911568" cy="41581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41;p3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25" name="Google Shape;242;p3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Behaviors and logic for our UI are written Kotlin in an ViewModel class.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48;p3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28" name="Google Shape;249;p38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Android apps use an “event-driven” programming style.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Rather than having a main() function and executing sequentially, we write code that responds to events.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e.g.  when the screen loads, when the user performs some input,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55;p3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31" name="Google Shape;256;p39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As an Android developer, you may want to react when: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When the screen is created</a:t>
            </a:r>
          </a:p>
          <a:p>
            <a:pPr indent="-355600">
              <a:buSzPts val="2000"/>
              <a:defRPr sz="2000"/>
            </a:pPr>
            <a:r>
              <a:t>When the user puts the app in the background</a:t>
            </a:r>
          </a:p>
          <a:p>
            <a:pPr indent="-355600">
              <a:buSzPts val="2000"/>
              <a:defRPr sz="2000"/>
            </a:pPr>
            <a:r>
              <a:t>When a popup is obscuring your screen</a:t>
            </a:r>
          </a:p>
          <a:p>
            <a:pPr indent="-355600">
              <a:buSzPts val="2000"/>
              <a:defRPr sz="2000"/>
            </a:pPr>
            <a:r>
              <a:t>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62;p4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34" name="Google Shape;263;p40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Android notifies your Activity and Fragment of these events via callbacks: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onCreate</a:t>
            </a:r>
          </a:p>
          <a:p>
            <a:pPr indent="-355600">
              <a:buSzPts val="2000"/>
              <a:defRPr sz="2000"/>
            </a:pPr>
            <a:r>
              <a:t>onStart</a:t>
            </a:r>
          </a:p>
          <a:p>
            <a:pPr indent="-355600">
              <a:buSzPts val="2000"/>
              <a:defRPr sz="2000"/>
            </a:pPr>
            <a:r>
              <a:t>onStop</a:t>
            </a:r>
          </a:p>
          <a:p>
            <a:pPr indent="-355600">
              <a:buSzPts val="2000"/>
              <a:defRPr sz="2000"/>
            </a:pPr>
            <a:r>
              <a:t>etc.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This is called the “lifecycle”!</a:t>
            </a:r>
          </a:p>
        </p:txBody>
      </p:sp>
      <p:pic>
        <p:nvPicPr>
          <p:cNvPr id="23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9389" y="352796"/>
            <a:ext cx="3079908" cy="44379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8C69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83;p43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Networking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88;p4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40" name="Google Shape;289;p44"/>
          <p:cNvSpPr txBox="1"/>
          <p:nvPr>
            <p:ph type="body" sz="quarter" idx="1"/>
          </p:nvPr>
        </p:nvSpPr>
        <p:spPr>
          <a:xfrm>
            <a:off x="311699" y="1152475"/>
            <a:ext cx="8520602" cy="1068301"/>
          </a:xfrm>
          <a:prstGeom prst="rect">
            <a:avLst/>
          </a:prstGeom>
        </p:spPr>
        <p:txBody>
          <a:bodyPr/>
          <a:lstStyle/>
          <a:p>
            <a:pPr marL="0" indent="0" defTabSz="886968">
              <a:buSzTx/>
              <a:buNone/>
              <a:defRPr sz="2134"/>
            </a:pPr>
            <a:r>
              <a:t>Usually, signing in involves making a network call.</a:t>
            </a:r>
          </a:p>
          <a:p>
            <a:pPr marL="443484" indent="-357251" defTabSz="886968">
              <a:spcBef>
                <a:spcPts val="1500"/>
              </a:spcBef>
              <a:buSzPts val="2100"/>
              <a:defRPr sz="2134"/>
            </a:pPr>
            <a:r>
              <a:t>Server will validate credentials and return user data.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81;p1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About Nick</a:t>
            </a:r>
          </a:p>
        </p:txBody>
      </p:sp>
      <p:sp>
        <p:nvSpPr>
          <p:cNvPr id="130" name="Google Shape;82;p15"/>
          <p:cNvSpPr txBox="1"/>
          <p:nvPr>
            <p:ph type="body" idx="1"/>
          </p:nvPr>
        </p:nvSpPr>
        <p:spPr>
          <a:xfrm>
            <a:off x="3337559" y="850391"/>
            <a:ext cx="5268301" cy="3859904"/>
          </a:xfrm>
          <a:prstGeom prst="rect">
            <a:avLst/>
          </a:prstGeom>
        </p:spPr>
        <p:txBody>
          <a:bodyPr/>
          <a:lstStyle/>
          <a:p>
            <a:pPr marL="0" indent="0" defTabSz="832104">
              <a:buSzTx/>
              <a:buNone/>
              <a:defRPr sz="1456"/>
            </a:pPr>
            <a:r>
              <a:t>Nick Capurso</a:t>
            </a:r>
            <a:br/>
            <a:r>
              <a:t>@nickcapurso</a:t>
            </a:r>
            <a:br/>
            <a:endParaRPr b="1"/>
          </a:p>
          <a:p>
            <a:pPr marL="0" indent="0" defTabSz="832104">
              <a:spcBef>
                <a:spcPts val="1400"/>
              </a:spcBef>
              <a:buSzTx/>
              <a:buNone/>
              <a:defRPr sz="1456"/>
            </a:pPr>
            <a:r>
              <a:t>Undergrad - Texas Christian Univ (TCU)</a:t>
            </a:r>
            <a:br/>
            <a:r>
              <a:t>Grad - George Washington Univ (GWU)</a:t>
            </a:r>
            <a:br/>
            <a:r>
              <a:t>I also teach Android at GWU!</a:t>
            </a:r>
            <a:br/>
            <a:br/>
            <a:br/>
            <a:br/>
            <a:r>
              <a:t>Capital One Wallet, Capital One Mobile, SDKs</a:t>
            </a:r>
          </a:p>
          <a:p>
            <a:pPr marL="0" indent="0" defTabSz="832104">
              <a:spcBef>
                <a:spcPts val="1400"/>
              </a:spcBef>
              <a:buSzTx/>
              <a:buNone/>
              <a:defRPr sz="2184"/>
            </a:pPr>
            <a:endParaRPr sz="1456"/>
          </a:p>
          <a:p>
            <a:pPr marL="0" indent="0" defTabSz="832104">
              <a:spcBef>
                <a:spcPts val="1400"/>
              </a:spcBef>
              <a:buSzTx/>
              <a:buNone/>
              <a:defRPr sz="1456"/>
            </a:pPr>
            <a:r>
              <a:t>Came in through the intern &amp; TDP programs :)</a:t>
            </a:r>
          </a:p>
        </p:txBody>
      </p:sp>
      <p:pic>
        <p:nvPicPr>
          <p:cNvPr id="131" name="Google Shape;83;p15" descr="Google Shape;83;p15"/>
          <p:cNvPicPr>
            <a:picLocks noChangeAspect="1"/>
          </p:cNvPicPr>
          <p:nvPr/>
        </p:nvPicPr>
        <p:blipFill>
          <a:blip r:embed="rId2">
            <a:extLst/>
          </a:blip>
          <a:srcRect l="0" t="3375" r="3" b="3369"/>
          <a:stretch>
            <a:fillRect/>
          </a:stretch>
        </p:blipFill>
        <p:spPr>
          <a:xfrm>
            <a:off x="346199" y="1582376"/>
            <a:ext cx="2551114" cy="2395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760" y="0"/>
                </a:moveTo>
                <a:lnTo>
                  <a:pt x="0" y="10798"/>
                </a:lnTo>
                <a:lnTo>
                  <a:pt x="5760" y="21600"/>
                </a:lnTo>
                <a:lnTo>
                  <a:pt x="15840" y="21600"/>
                </a:lnTo>
                <a:lnTo>
                  <a:pt x="21600" y="10798"/>
                </a:lnTo>
                <a:lnTo>
                  <a:pt x="15840" y="0"/>
                </a:lnTo>
                <a:lnTo>
                  <a:pt x="576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32" name="Google Shape;84;p15" descr="Google Shape;84;p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19900" y="1509449"/>
            <a:ext cx="351901" cy="351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Google Shape;85;p15" descr="Google Shape;85;p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25124" y="1509450"/>
            <a:ext cx="469205" cy="351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Google Shape;86;p15" descr="Google Shape;86;p1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599449" y="1509474"/>
            <a:ext cx="351899" cy="3518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Google Shape;87;p15" descr="Google Shape;87;p15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194324" y="1513488"/>
            <a:ext cx="351901" cy="343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Google Shape;88;p15" descr="Google Shape;88;p15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975037" y="4007499"/>
            <a:ext cx="421164" cy="432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Google Shape;89;p15" descr="Google Shape;89;p15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438537" y="4007499"/>
            <a:ext cx="421164" cy="432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Google Shape;90;p15" descr="Google Shape;90;p15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460399" y="3910424"/>
            <a:ext cx="627001" cy="62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Google Shape;91;p15" descr="Google Shape;91;p15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3433974" y="2895125"/>
            <a:ext cx="1842016" cy="5091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95;p4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43" name="Google Shape;296;p45"/>
          <p:cNvSpPr txBox="1"/>
          <p:nvPr>
            <p:ph type="body" sz="half" idx="1"/>
          </p:nvPr>
        </p:nvSpPr>
        <p:spPr>
          <a:xfrm>
            <a:off x="311699" y="1152475"/>
            <a:ext cx="8520602" cy="204299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200"/>
            </a:pPr>
            <a:r>
              <a:t>Usually, signing in involves making a network call.</a:t>
            </a:r>
          </a:p>
          <a:p>
            <a:pPr indent="-368300">
              <a:spcBef>
                <a:spcPts val="1600"/>
              </a:spcBef>
              <a:buSzPts val="2200"/>
              <a:defRPr sz="2200"/>
            </a:pPr>
            <a:r>
              <a:t>Server will validate credentials and return user data.</a:t>
            </a:r>
          </a:p>
        </p:txBody>
      </p:sp>
      <p:sp>
        <p:nvSpPr>
          <p:cNvPr id="244" name="Google Shape;297;p45"/>
          <p:cNvSpPr txBox="1"/>
          <p:nvPr/>
        </p:nvSpPr>
        <p:spPr>
          <a:xfrm>
            <a:off x="2325789" y="2073749"/>
            <a:ext cx="4010701" cy="979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5000"/>
              </a:lnSpc>
              <a:spcBef>
                <a:spcPts val="1600"/>
              </a:spcBef>
              <a:defRPr sz="16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pPr>
            <a:br/>
            <a:r>
              <a:t>username : summituser01</a:t>
            </a:r>
            <a:br/>
            <a:r>
              <a:t>password : abc123</a:t>
            </a:r>
          </a:p>
        </p:txBody>
      </p:sp>
      <p:pic>
        <p:nvPicPr>
          <p:cNvPr id="245" name="Google Shape;298;p45" descr="Google Shape;298;p4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9550" y="2346643"/>
            <a:ext cx="1797030" cy="25416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Google Shape;299;p45" descr="Google Shape;299;p4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18165" y="2596023"/>
            <a:ext cx="2466286" cy="204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Google Shape;300;p45"/>
          <p:cNvSpPr/>
          <p:nvPr/>
        </p:nvSpPr>
        <p:spPr>
          <a:xfrm>
            <a:off x="2556579" y="3140143"/>
            <a:ext cx="3361801" cy="1"/>
          </a:xfrm>
          <a:prstGeom prst="line">
            <a:avLst/>
          </a:prstGeom>
          <a:ln w="76200">
            <a:solidFill>
              <a:srgbClr val="A4C639"/>
            </a:solidFill>
            <a:tailEnd type="triangle"/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305;p4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50" name="Google Shape;306;p46"/>
          <p:cNvSpPr txBox="1"/>
          <p:nvPr>
            <p:ph type="body" sz="quarter" idx="1"/>
          </p:nvPr>
        </p:nvSpPr>
        <p:spPr>
          <a:xfrm>
            <a:off x="311699" y="1152475"/>
            <a:ext cx="8520602" cy="1048200"/>
          </a:xfrm>
          <a:prstGeom prst="rect">
            <a:avLst/>
          </a:prstGeom>
        </p:spPr>
        <p:txBody>
          <a:bodyPr/>
          <a:lstStyle/>
          <a:p>
            <a:pPr marL="0" indent="0" defTabSz="859536">
              <a:buSzTx/>
              <a:buNone/>
              <a:defRPr sz="2068"/>
            </a:pPr>
            <a:r>
              <a:t>Usually, signing in involves making a network call.</a:t>
            </a:r>
          </a:p>
          <a:p>
            <a:pPr marL="429768" indent="-346202" defTabSz="859536">
              <a:spcBef>
                <a:spcPts val="1500"/>
              </a:spcBef>
              <a:buSzPts val="2000"/>
              <a:defRPr sz="2068"/>
            </a:pPr>
            <a:r>
              <a:t>Server will validate credentials and return user data.</a:t>
            </a:r>
          </a:p>
        </p:txBody>
      </p:sp>
      <p:pic>
        <p:nvPicPr>
          <p:cNvPr id="251" name="Google Shape;307;p46" descr="Google Shape;307;p4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9550" y="2346643"/>
            <a:ext cx="1797030" cy="25416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2" name="Google Shape;308;p46" descr="Google Shape;308;p4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18165" y="2596023"/>
            <a:ext cx="2466286" cy="204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Google Shape;309;p46"/>
          <p:cNvSpPr/>
          <p:nvPr/>
        </p:nvSpPr>
        <p:spPr>
          <a:xfrm>
            <a:off x="2556579" y="3768518"/>
            <a:ext cx="3361801" cy="1"/>
          </a:xfrm>
          <a:prstGeom prst="line">
            <a:avLst/>
          </a:prstGeom>
          <a:ln w="76200">
            <a:solidFill>
              <a:srgbClr val="A4C639"/>
            </a:solidFill>
            <a:head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54" name="Google Shape;310;p46"/>
          <p:cNvSpPr txBox="1"/>
          <p:nvPr/>
        </p:nvSpPr>
        <p:spPr>
          <a:xfrm>
            <a:off x="2325803" y="4026625"/>
            <a:ext cx="5385301" cy="979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5000"/>
              </a:lnSpc>
              <a:spcBef>
                <a:spcPts val="1600"/>
              </a:spcBef>
              <a:defRPr sz="16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pPr>
            <a:r>
              <a:t>name : John Summiteer</a:t>
            </a:r>
            <a:br/>
            <a:r>
              <a:t>card : x1234</a:t>
            </a:r>
            <a:br/>
            <a:r>
              <a:t>transactions : [ “Starbucks $1.50” … “ 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315;p4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57" name="Google Shape;316;p47"/>
          <p:cNvSpPr txBox="1"/>
          <p:nvPr>
            <p:ph type="body" idx="1"/>
          </p:nvPr>
        </p:nvSpPr>
        <p:spPr>
          <a:xfrm>
            <a:off x="311699" y="1152475"/>
            <a:ext cx="82044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Networking can be a complex subject in Android.</a:t>
            </a:r>
          </a:p>
          <a:p>
            <a:pPr>
              <a:spcBef>
                <a:spcPts val="1600"/>
              </a:spcBef>
            </a:pPr>
            <a:r>
              <a:t>Need to be on a background thread.</a:t>
            </a:r>
          </a:p>
          <a:p>
            <a:pPr/>
            <a:r>
              <a:t>Handling connection errors.</a:t>
            </a:r>
          </a:p>
          <a:p>
            <a:pPr/>
            <a:r>
              <a:t>Creating a network request.</a:t>
            </a:r>
          </a:p>
          <a:p>
            <a:pPr/>
            <a:r>
              <a:t>Parsing a network response.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321;p4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60" name="Google Shape;322;p48"/>
          <p:cNvSpPr txBox="1"/>
          <p:nvPr>
            <p:ph type="body" sz="half" idx="1"/>
          </p:nvPr>
        </p:nvSpPr>
        <p:spPr>
          <a:xfrm>
            <a:off x="311700" y="1152475"/>
            <a:ext cx="4236300" cy="3416400"/>
          </a:xfrm>
          <a:prstGeom prst="rect">
            <a:avLst/>
          </a:prstGeom>
        </p:spPr>
        <p:txBody>
          <a:bodyPr/>
          <a:lstStyle/>
          <a:p>
            <a:pPr marL="0" indent="0" defTabSz="850391">
              <a:buSzTx/>
              <a:buNone/>
              <a:defRPr sz="2232"/>
            </a:pPr>
            <a:r>
              <a:t>The server sends back data using some standardized format.</a:t>
            </a:r>
          </a:p>
          <a:p>
            <a:pPr marL="0" indent="0" defTabSz="850391">
              <a:spcBef>
                <a:spcPts val="1400"/>
              </a:spcBef>
              <a:buSzTx/>
              <a:buNone/>
              <a:defRPr sz="2232"/>
            </a:pPr>
            <a:r>
              <a:t>JavaScript Object Notation (JSON) is fairly common.</a:t>
            </a:r>
          </a:p>
          <a:p>
            <a:pPr marL="425195" indent="-354329" defTabSz="850391">
              <a:spcBef>
                <a:spcPts val="1400"/>
              </a:spcBef>
              <a:buSzPts val="2200"/>
              <a:defRPr sz="2232"/>
            </a:pPr>
            <a:r>
              <a:t>You’d also need to code to parse the data you need from the server response.</a:t>
            </a:r>
          </a:p>
        </p:txBody>
      </p:sp>
      <p:pic>
        <p:nvPicPr>
          <p:cNvPr id="261" name="Google Shape;323;p48" descr="Google Shape;323;p4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38200" y="950188"/>
            <a:ext cx="3800322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328;p4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64" name="Google Shape;329;p49"/>
          <p:cNvSpPr txBox="1"/>
          <p:nvPr>
            <p:ph type="body" idx="1"/>
          </p:nvPr>
        </p:nvSpPr>
        <p:spPr>
          <a:xfrm>
            <a:off x="311699" y="1152475"/>
            <a:ext cx="82044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I’d recommend using a library here:</a:t>
            </a:r>
          </a:p>
          <a:p>
            <a:pPr>
              <a:spcBef>
                <a:spcPts val="1600"/>
              </a:spcBef>
              <a:buClr>
                <a:srgbClr val="A4C639"/>
              </a:buClr>
              <a:defRPr u="sng">
                <a:solidFill>
                  <a:srgbClr val="6BFFB2"/>
                </a:solidFill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OkHttp</a:t>
            </a:r>
            <a:endParaRPr>
              <a:solidFill>
                <a:srgbClr val="A4C639"/>
              </a:solidFill>
            </a:endParaRPr>
          </a:p>
          <a:p>
            <a:pPr/>
            <a:r>
              <a:t>The “asynchronous” example </a:t>
            </a:r>
            <a:r>
              <a:rPr u="sng">
                <a:solidFill>
                  <a:srgbClr val="6EFFB6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here</a:t>
            </a:r>
            <a:r>
              <a:t> is good too.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334;p5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67" name="Google Shape;335;p50"/>
          <p:cNvSpPr txBox="1"/>
          <p:nvPr>
            <p:ph type="body" idx="1"/>
          </p:nvPr>
        </p:nvSpPr>
        <p:spPr>
          <a:xfrm>
            <a:off x="311699" y="1152475"/>
            <a:ext cx="8204401" cy="3416400"/>
          </a:xfrm>
          <a:prstGeom prst="rect">
            <a:avLst/>
          </a:prstGeom>
        </p:spPr>
        <p:txBody>
          <a:bodyPr/>
          <a:lstStyle/>
          <a:p>
            <a:pPr marL="0" indent="0" defTabSz="886968">
              <a:buSzTx/>
              <a:buNone/>
              <a:defRPr sz="2328"/>
            </a:pPr>
            <a:r>
              <a:t>For the purpose of the workshop let’s use a prebuilt “LoginService” class to retrieve user details after they click the “Sign In” button…</a:t>
            </a:r>
          </a:p>
          <a:p>
            <a:pPr marL="443484" indent="-369570" defTabSz="886968">
              <a:spcBef>
                <a:spcPts val="1500"/>
              </a:spcBef>
              <a:buSzPts val="2300"/>
              <a:defRPr sz="2328"/>
            </a:pPr>
            <a:r>
              <a:t>User’s name (“Summiteers”)</a:t>
            </a:r>
          </a:p>
          <a:p>
            <a:pPr marL="443484" indent="-369570" defTabSz="886968">
              <a:buSzPts val="2300"/>
              <a:defRPr sz="2328"/>
            </a:pPr>
            <a:r>
              <a:t>User’s card last 4 (“7890”)</a:t>
            </a:r>
          </a:p>
          <a:p>
            <a:pPr marL="443484" indent="-369570" defTabSz="886968">
              <a:buSzPts val="2300"/>
              <a:defRPr sz="2328"/>
            </a:pPr>
            <a:r>
              <a:t>List of transactions (“Starbucks $1.50, Amazon $32.10, …)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9C69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340;p51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Second Fragment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346;p52"/>
          <p:cNvSpPr txBox="1"/>
          <p:nvPr>
            <p:ph type="body" sz="half" idx="1"/>
          </p:nvPr>
        </p:nvSpPr>
        <p:spPr>
          <a:xfrm>
            <a:off x="311699" y="1152475"/>
            <a:ext cx="4260301" cy="3416400"/>
          </a:xfrm>
          <a:prstGeom prst="rect">
            <a:avLst/>
          </a:prstGeom>
        </p:spPr>
        <p:txBody>
          <a:bodyPr/>
          <a:lstStyle/>
          <a:p>
            <a:pPr marL="0" indent="0" defTabSz="868680">
              <a:buSzTx/>
              <a:buNone/>
              <a:defRPr sz="2280"/>
            </a:pPr>
            <a:r>
              <a:t>We’ll display the user’s data on a separate Fragment called the “SummaryFragment”.</a:t>
            </a:r>
          </a:p>
          <a:p>
            <a:pPr marL="0" indent="0" defTabSz="868680">
              <a:spcBef>
                <a:spcPts val="1500"/>
              </a:spcBef>
              <a:buSzTx/>
              <a:buNone/>
              <a:defRPr sz="2280"/>
            </a:pPr>
            <a:r>
              <a:t>We need to create this new Fragment and launch it from our LoginFragment (passing it the data returned by the server).</a:t>
            </a:r>
          </a:p>
        </p:txBody>
      </p:sp>
      <p:pic>
        <p:nvPicPr>
          <p:cNvPr id="272" name="summary_screen.png" descr="summary_scr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33495" y="722323"/>
            <a:ext cx="1904651" cy="40209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386;p5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Starting a second activity</a:t>
            </a:r>
          </a:p>
        </p:txBody>
      </p:sp>
      <p:sp>
        <p:nvSpPr>
          <p:cNvPr id="275" name="Google Shape;387;p58"/>
          <p:cNvSpPr txBox="1"/>
          <p:nvPr>
            <p:ph type="body" sz="half" idx="1"/>
          </p:nvPr>
        </p:nvSpPr>
        <p:spPr>
          <a:xfrm>
            <a:off x="311699" y="1152475"/>
            <a:ext cx="42603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200"/>
            </a:pPr>
            <a:r>
              <a:t>On login success, we want to start the “SummaryFragment”</a:t>
            </a:r>
          </a:p>
          <a:p>
            <a:pPr marL="0" indent="0">
              <a:spcBef>
                <a:spcPts val="1600"/>
              </a:spcBef>
              <a:buSzTx/>
              <a:buNone/>
              <a:defRPr sz="2200"/>
            </a:pPr>
            <a:r>
              <a:t>We also want to pass the user’s details to that fragment to display.</a:t>
            </a:r>
          </a:p>
        </p:txBody>
      </p:sp>
      <p:pic>
        <p:nvPicPr>
          <p:cNvPr id="276" name="summary_screen.png" descr="summary_scr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69014" y="639196"/>
            <a:ext cx="1904651" cy="4020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393;p5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Fragment Transaction</a:t>
            </a:r>
          </a:p>
        </p:txBody>
      </p:sp>
      <p:sp>
        <p:nvSpPr>
          <p:cNvPr id="279" name="Google Shape;394;p59"/>
          <p:cNvSpPr txBox="1"/>
          <p:nvPr>
            <p:ph type="body" idx="1"/>
          </p:nvPr>
        </p:nvSpPr>
        <p:spPr>
          <a:xfrm>
            <a:off x="311699" y="1152475"/>
            <a:ext cx="83934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New fragments are launched using “FragmentManager”.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With fragmentManager, you:</a:t>
            </a:r>
          </a:p>
          <a:p>
            <a:pPr marL="240631" indent="-240631">
              <a:spcBef>
                <a:spcPts val="1600"/>
              </a:spcBef>
              <a:buClrTx/>
              <a:buSzPct val="100000"/>
              <a:buFontTx/>
              <a:buChar char="•"/>
              <a:defRPr sz="2000"/>
            </a:pPr>
            <a:r>
              <a:t>Specify which fragment should be launched</a:t>
            </a:r>
          </a:p>
          <a:p>
            <a:pPr marL="240631" indent="-240631">
              <a:spcBef>
                <a:spcPts val="1600"/>
              </a:spcBef>
              <a:buClrTx/>
              <a:buSzPct val="100000"/>
              <a:buFontTx/>
              <a:buChar char="•"/>
              <a:defRPr sz="2000"/>
            </a:pPr>
            <a:r>
              <a:t>How the fragment should be launched</a:t>
            </a:r>
          </a:p>
          <a:p>
            <a:pPr marL="240631" indent="-240631">
              <a:spcBef>
                <a:spcPts val="1600"/>
              </a:spcBef>
              <a:buClrTx/>
              <a:buSzPct val="100000"/>
              <a:buFontTx/>
              <a:buChar char="•"/>
              <a:defRPr sz="2000"/>
            </a:pPr>
            <a:r>
              <a:t>Where the fragment should be launched</a:t>
            </a:r>
          </a:p>
        </p:txBody>
      </p:sp>
      <p:pic>
        <p:nvPicPr>
          <p:cNvPr id="280" name="Screen Shot 2021-05-22 at 12.04.40 PM.png" descr="Screen Shot 2021-05-22 at 12.04.4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52861" y="3972137"/>
            <a:ext cx="3885859" cy="823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96;p1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Before we get started...</a:t>
            </a:r>
          </a:p>
        </p:txBody>
      </p:sp>
      <p:sp>
        <p:nvSpPr>
          <p:cNvPr id="142" name="Google Shape;97;p16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/>
            <a:r>
              <a:t>We’ll be using </a:t>
            </a:r>
            <a:r>
              <a:rPr u="sng">
                <a:solidFill>
                  <a:srgbClr val="5CFFC0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this GitHub repo</a:t>
            </a:r>
            <a:r>
              <a:t> as a base.</a:t>
            </a:r>
            <a:br/>
            <a:endParaRPr>
              <a:solidFill>
                <a:srgbClr val="A4C639"/>
              </a:solidFill>
            </a:endParaRPr>
          </a:p>
          <a:p>
            <a:pPr/>
            <a:r>
              <a:t>The workshop assumes you completed the pre-reqs and have a working Android development environment.</a:t>
            </a:r>
          </a:p>
          <a:p>
            <a:pPr lvl="1" marL="914400" indent="-342900">
              <a:buSzPts val="1800"/>
              <a:defRPr sz="1800"/>
            </a:pPr>
            <a:r>
              <a:t>Ability to run the app on the Android emulator or a physical device.</a:t>
            </a:r>
            <a:br/>
          </a:p>
          <a:p>
            <a:pPr/>
            <a:r>
              <a:t>Import the “Start” folder into Android Studio and run it on an emulator / device.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393;p5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Fragment Result</a:t>
            </a:r>
          </a:p>
        </p:txBody>
      </p:sp>
      <p:sp>
        <p:nvSpPr>
          <p:cNvPr id="283" name="Google Shape;394;p59"/>
          <p:cNvSpPr txBox="1"/>
          <p:nvPr>
            <p:ph type="body" sz="half" idx="1"/>
          </p:nvPr>
        </p:nvSpPr>
        <p:spPr>
          <a:xfrm>
            <a:off x="311699" y="1152475"/>
            <a:ext cx="4050876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You can pass information between fragments using FragmentResult.</a:t>
            </a:r>
          </a:p>
          <a:p>
            <a:pPr marL="0" indent="0">
              <a:buSzTx/>
              <a:buNone/>
              <a:defRPr sz="2000"/>
            </a:pPr>
          </a:p>
          <a:p>
            <a:pPr marL="0" indent="0">
              <a:buSzTx/>
              <a:buNone/>
              <a:defRPr sz="2000"/>
            </a:pPr>
            <a:r>
              <a:t>It’s a storage for fragments where multiple fragments can use a key to store specific datas.</a:t>
            </a:r>
          </a:p>
        </p:txBody>
      </p:sp>
      <p:pic>
        <p:nvPicPr>
          <p:cNvPr id="284" name="fragment-a-to-b.png" descr="fragment-a-to-b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73634" y="967618"/>
            <a:ext cx="4391122" cy="32082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2C6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460;p69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Extras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465;p7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Extra features!</a:t>
            </a:r>
          </a:p>
        </p:txBody>
      </p:sp>
      <p:sp>
        <p:nvSpPr>
          <p:cNvPr id="289" name="Google Shape;466;p70"/>
          <p:cNvSpPr txBox="1"/>
          <p:nvPr>
            <p:ph type="body" sz="half" idx="1"/>
          </p:nvPr>
        </p:nvSpPr>
        <p:spPr>
          <a:xfrm>
            <a:off x="311699" y="1152475"/>
            <a:ext cx="54090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Let’s add on a “Remember Me” feature to remember user credentials.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</a:pPr>
            <a:r>
              <a:t>And also an ability to select each individual transactions.</a:t>
            </a:r>
          </a:p>
        </p:txBody>
      </p:sp>
      <p:pic>
        <p:nvPicPr>
          <p:cNvPr id="290" name="login_screen.png" descr="login_scr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56275" y="403394"/>
            <a:ext cx="1951509" cy="4119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472;p7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Simple data storage</a:t>
            </a:r>
          </a:p>
        </p:txBody>
      </p:sp>
      <p:sp>
        <p:nvSpPr>
          <p:cNvPr id="293" name="Google Shape;473;p71"/>
          <p:cNvSpPr txBox="1"/>
          <p:nvPr>
            <p:ph type="body" sz="half" idx="1"/>
          </p:nvPr>
        </p:nvSpPr>
        <p:spPr>
          <a:xfrm>
            <a:off x="311700" y="1152475"/>
            <a:ext cx="8450400" cy="11883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You can use “SharedPreferences” to store simple key-value pairs to the app’s private storage.</a:t>
            </a:r>
          </a:p>
        </p:txBody>
      </p:sp>
      <p:pic>
        <p:nvPicPr>
          <p:cNvPr id="294" name="Screen Shot 2021-05-22 at 12.19.59 PM.png" descr="Screen Shot 2021-05-22 at 12.19.5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80606" y="3059062"/>
            <a:ext cx="4198908" cy="1268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479;p7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Reacting to list interactions</a:t>
            </a:r>
          </a:p>
        </p:txBody>
      </p:sp>
      <p:sp>
        <p:nvSpPr>
          <p:cNvPr id="297" name="Google Shape;480;p72"/>
          <p:cNvSpPr txBox="1"/>
          <p:nvPr>
            <p:ph type="body" sz="half" idx="1"/>
          </p:nvPr>
        </p:nvSpPr>
        <p:spPr>
          <a:xfrm>
            <a:off x="311700" y="1152475"/>
            <a:ext cx="3212931" cy="341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Let’s also add a simple behavior when the user taps on a transaction.</a:t>
            </a:r>
          </a:p>
        </p:txBody>
      </p:sp>
      <p:pic>
        <p:nvPicPr>
          <p:cNvPr id="298" name="Kapture 2021-05-22 at 09.50.32.gif" descr="Kapture 2021-05-22 at 09.50.32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9363" y="1354790"/>
            <a:ext cx="5209857" cy="33538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5C68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493;p74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Wrapping Up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498;p7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What did we build?</a:t>
            </a:r>
          </a:p>
        </p:txBody>
      </p:sp>
      <p:sp>
        <p:nvSpPr>
          <p:cNvPr id="303" name="Google Shape;499;p75"/>
          <p:cNvSpPr txBox="1"/>
          <p:nvPr>
            <p:ph type="body" sz="half" idx="1"/>
          </p:nvPr>
        </p:nvSpPr>
        <p:spPr>
          <a:xfrm>
            <a:off x="311699" y="1152475"/>
            <a:ext cx="42603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A simple app that allows the user to login &amp; view a list of recent transactions: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Two screens</a:t>
            </a:r>
          </a:p>
          <a:p>
            <a:pPr indent="-355600">
              <a:buSzPts val="2000"/>
              <a:defRPr sz="2000"/>
            </a:pPr>
            <a:r>
              <a:t>UI with Jetpack Compose</a:t>
            </a:r>
          </a:p>
          <a:p>
            <a:pPr indent="-355600">
              <a:buSzPts val="2000"/>
              <a:defRPr sz="2000"/>
            </a:pPr>
            <a:r>
              <a:t>Basic networking and data storage</a:t>
            </a:r>
          </a:p>
        </p:txBody>
      </p:sp>
      <p:grpSp>
        <p:nvGrpSpPr>
          <p:cNvPr id="306" name="Group"/>
          <p:cNvGrpSpPr/>
          <p:nvPr/>
        </p:nvGrpSpPr>
        <p:grpSpPr>
          <a:xfrm>
            <a:off x="5236755" y="230201"/>
            <a:ext cx="2909431" cy="4683098"/>
            <a:chOff x="0" y="0"/>
            <a:chExt cx="2909429" cy="4683097"/>
          </a:xfrm>
        </p:grpSpPr>
        <p:pic>
          <p:nvPicPr>
            <p:cNvPr id="304" name="login_screen.png" descr="login_screen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763083" cy="37220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5" name="summary_screen.png" descr="summary_screen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146347" y="961033"/>
              <a:ext cx="1763083" cy="37220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506;p7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What did we build?</a:t>
            </a:r>
          </a:p>
        </p:txBody>
      </p:sp>
      <p:sp>
        <p:nvSpPr>
          <p:cNvPr id="309" name="Google Shape;507;p76"/>
          <p:cNvSpPr txBox="1"/>
          <p:nvPr>
            <p:ph type="body" sz="half" idx="1"/>
          </p:nvPr>
        </p:nvSpPr>
        <p:spPr>
          <a:xfrm>
            <a:off x="311699" y="1152475"/>
            <a:ext cx="4260301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If you want the completed project with comments, checkout the “Completed” or “Extra” folder.</a:t>
            </a:r>
          </a:p>
        </p:txBody>
      </p:sp>
      <p:pic>
        <p:nvPicPr>
          <p:cNvPr id="310" name="Google Shape;508;p76" descr="Google Shape;508;p7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07174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11" name="Google Shape;509;p76" descr="Google Shape;509;p7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21813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514;p7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Android at Capital One</a:t>
            </a:r>
          </a:p>
        </p:txBody>
      </p:sp>
      <p:sp>
        <p:nvSpPr>
          <p:cNvPr id="314" name="Google Shape;515;p77"/>
          <p:cNvSpPr txBox="1"/>
          <p:nvPr>
            <p:ph type="body" sz="half" idx="1"/>
          </p:nvPr>
        </p:nvSpPr>
        <p:spPr>
          <a:xfrm>
            <a:off x="311699" y="1152475"/>
            <a:ext cx="8520602" cy="1954501"/>
          </a:xfrm>
          <a:prstGeom prst="rect">
            <a:avLst/>
          </a:prstGeom>
        </p:spPr>
        <p:txBody>
          <a:bodyPr/>
          <a:lstStyle/>
          <a:p>
            <a:pPr/>
            <a:r>
              <a:t>Over 200 Android (and iOS) devs work on the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main Capital One Mobile app</a:t>
            </a:r>
            <a:r>
              <a:t> alone!</a:t>
            </a:r>
          </a:p>
          <a:p>
            <a:pPr lvl="1" marL="914400" indent="-342900">
              <a:buSzPts val="1800"/>
              <a:defRPr sz="1800"/>
            </a:pPr>
            <a:r>
              <a:t>There are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other apps</a:t>
            </a:r>
            <a:r>
              <a:t> built in-house too - like our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CreditWise</a:t>
            </a:r>
            <a:r>
              <a:t> app.</a:t>
            </a:r>
          </a:p>
          <a:p>
            <a:pPr lvl="1" marL="914400" indent="-342900">
              <a:buSzPts val="1800"/>
              <a:defRPr sz="1800"/>
            </a:pPr>
            <a:r>
              <a:t>A few devs have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5" invalidUrl="" action="" tgtFrame="" tooltip="" history="1" highlightClick="0" endSnd="0"/>
              </a:rPr>
              <a:t>Flutter</a:t>
            </a:r>
            <a:r>
              <a:t> side-projects. Our conference app and website for the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6" invalidUrl="" action="" tgtFrame="" tooltip="" history="1" highlightClick="0" endSnd="0"/>
              </a:rPr>
              <a:t>Android Summit conference</a:t>
            </a:r>
            <a:r>
              <a:t> is built in Flutter.</a:t>
            </a:r>
          </a:p>
        </p:txBody>
      </p:sp>
      <p:pic>
        <p:nvPicPr>
          <p:cNvPr id="315" name="Google Shape;516;p77" descr="Google Shape;516;p77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749300" y="3640125"/>
            <a:ext cx="833001" cy="856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6" name="Google Shape;517;p77" descr="Google Shape;517;p77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4132412" y="3640125"/>
            <a:ext cx="856104" cy="856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7" name="Google Shape;518;p77" descr="Google Shape;518;p77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6538614" y="3640149"/>
            <a:ext cx="856101" cy="856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523;p7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Want to continue learning Android?</a:t>
            </a:r>
          </a:p>
        </p:txBody>
      </p:sp>
      <p:sp>
        <p:nvSpPr>
          <p:cNvPr id="320" name="Google Shape;524;p78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/>
            <a:r>
              <a:t>Start learning modern Android using Google Codelabs</a:t>
            </a:r>
          </a:p>
          <a:p>
            <a:pPr lvl="1" marL="914400" indent="-381000">
              <a:buClr>
                <a:srgbClr val="A4C639"/>
              </a:buClr>
              <a:defRPr u="sng">
                <a:solidFill>
                  <a:srgbClr val="5CFFA8"/>
                </a:solidFill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Android Kotlin Fundamentals</a:t>
            </a:r>
            <a:endParaRPr sz="1800"/>
          </a:p>
          <a:p>
            <a:pPr marL="0" indent="914400">
              <a:spcBef>
                <a:spcPts val="1600"/>
              </a:spcBef>
              <a:buSzTx/>
              <a:buNone/>
            </a:pPr>
            <a:endParaRPr sz="1800"/>
          </a:p>
          <a:p>
            <a:pPr>
              <a:spcBef>
                <a:spcPts val="1600"/>
              </a:spcBef>
            </a:pPr>
            <a:r>
              <a:t>Check out this article in the C1 Tech Blog about helpful resources for learning Android</a:t>
            </a:r>
          </a:p>
          <a:p>
            <a:pPr lvl="1" marL="914400" indent="-381000">
              <a:buClr>
                <a:srgbClr val="A4C639"/>
              </a:buClr>
              <a:defRPr u="sng">
                <a:solidFill>
                  <a:srgbClr val="47FF9A"/>
                </a:solidFill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The Most Helpful Resources From My First Year in Android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02;p1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If you need help...</a:t>
            </a:r>
          </a:p>
        </p:txBody>
      </p:sp>
      <p:sp>
        <p:nvSpPr>
          <p:cNvPr id="145" name="Google Shape;103;p1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 defTabSz="832104">
              <a:buSzTx/>
              <a:buNone/>
              <a:defRPr sz="1274"/>
            </a:pPr>
            <a:r>
              <a:t>Short questions:</a:t>
            </a:r>
          </a:p>
          <a:p>
            <a:pPr marL="416052" indent="-288925" defTabSz="832104">
              <a:spcBef>
                <a:spcPts val="1400"/>
              </a:spcBef>
              <a:buSzPts val="1200"/>
              <a:defRPr sz="1274"/>
            </a:pPr>
            <a:r>
              <a:t>Use the “Raise Hand” action in Zoom. Or feel free to interrupt me!</a:t>
            </a:r>
          </a:p>
          <a:p>
            <a:pPr marL="416052" indent="-288925" defTabSz="832104">
              <a:buSzPts val="1200"/>
              <a:defRPr sz="1274"/>
            </a:pPr>
            <a:r>
              <a:t>You can also post short questions in the Zoom chat - we’ll be monitoring it!</a:t>
            </a:r>
          </a:p>
          <a:p>
            <a:pPr marL="0" indent="0" defTabSz="832104">
              <a:spcBef>
                <a:spcPts val="1400"/>
              </a:spcBef>
              <a:buSzTx/>
              <a:buNone/>
              <a:defRPr sz="1274"/>
            </a:pPr>
            <a:r>
              <a:t>Debugging help:</a:t>
            </a:r>
          </a:p>
          <a:p>
            <a:pPr marL="416052" indent="-288925" defTabSz="832104">
              <a:spcBef>
                <a:spcPts val="1400"/>
              </a:spcBef>
              <a:buSzPts val="1200"/>
              <a:defRPr sz="1274"/>
            </a:pPr>
            <a:r>
              <a:t>Post your issue in the </a:t>
            </a:r>
            <a:r>
              <a:rPr>
                <a:solidFill>
                  <a:srgbClr val="63D297"/>
                </a:solidFill>
              </a:rPr>
              <a:t>#ses-may21help-xg</a:t>
            </a:r>
            <a:r>
              <a:t> Slack channel with any relevant code / screenshots.</a:t>
            </a:r>
          </a:p>
          <a:p>
            <a:pPr marL="416052" indent="-288925" defTabSz="832104">
              <a:buSzPts val="1200"/>
              <a:defRPr sz="1274"/>
            </a:pPr>
            <a:r>
              <a:t>During short breaks in the workshop, we will use Zoom breakout rooms for any in-depth debugging with screen share.</a:t>
            </a:r>
          </a:p>
          <a:p>
            <a:pPr marL="416052" indent="-288925" defTabSz="832104">
              <a:buSzPts val="1200"/>
              <a:defRPr sz="1274"/>
            </a:pPr>
            <a:r>
              <a:t>Slack: </a:t>
            </a:r>
            <a:r>
              <a:rPr>
                <a:solidFill>
                  <a:srgbClr val="63D297"/>
                </a:solidFill>
              </a:rPr>
              <a:t>@yashar (Instructor), @nickcapurso (TA) </a:t>
            </a:r>
            <a:endParaRPr>
              <a:solidFill>
                <a:srgbClr val="63D297"/>
              </a:solidFill>
            </a:endParaRPr>
          </a:p>
          <a:p>
            <a:pPr marL="0" indent="0" defTabSz="832104">
              <a:spcBef>
                <a:spcPts val="1400"/>
              </a:spcBef>
              <a:buSzTx/>
              <a:buNone/>
              <a:defRPr sz="1274"/>
            </a:pPr>
            <a:r>
              <a:t>Step-by-step instructions:</a:t>
            </a:r>
          </a:p>
          <a:p>
            <a:pPr marL="416052" indent="-288925" defTabSz="832104">
              <a:spcBef>
                <a:spcPts val="1400"/>
              </a:spcBef>
              <a:buSzPts val="1200"/>
              <a:defRPr sz="1274"/>
            </a:pPr>
            <a:r>
              <a:t>Full text instructions for this workshop are available </a:t>
            </a:r>
            <a:r>
              <a:rPr u="sng">
                <a:solidFill>
                  <a:srgbClr val="4AFF88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on GitHub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529;p7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Other Resources</a:t>
            </a:r>
          </a:p>
        </p:txBody>
      </p:sp>
      <p:sp>
        <p:nvSpPr>
          <p:cNvPr id="323" name="Google Shape;530;p79"/>
          <p:cNvSpPr txBox="1"/>
          <p:nvPr>
            <p:ph type="body" sz="half" idx="1"/>
          </p:nvPr>
        </p:nvSpPr>
        <p:spPr>
          <a:xfrm>
            <a:off x="311700" y="1152475"/>
            <a:ext cx="4402500" cy="3416400"/>
          </a:xfrm>
          <a:prstGeom prst="rect">
            <a:avLst/>
          </a:prstGeom>
        </p:spPr>
        <p:txBody>
          <a:bodyPr/>
          <a:lstStyle/>
          <a:p>
            <a:pPr marL="0" indent="0" defTabSz="896111">
              <a:buSzTx/>
              <a:buNone/>
              <a:defRPr sz="2352"/>
            </a:pPr>
            <a:r>
              <a:t>“I want a nicer UI”</a:t>
            </a:r>
          </a:p>
          <a:p>
            <a:pPr marL="448055" indent="-373380" defTabSz="896111">
              <a:spcBef>
                <a:spcPts val="1500"/>
              </a:spcBef>
              <a:buClr>
                <a:srgbClr val="A4C639"/>
              </a:buClr>
              <a:buSzPts val="2300"/>
              <a:defRPr sz="2352" u="sng">
                <a:solidFill>
                  <a:srgbClr val="A4C639"/>
                </a:solidFill>
              </a:defRPr>
            </a:pPr>
            <a:r>
              <a:rPr>
                <a:solidFill>
                  <a:srgbClr val="41FF9A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https://developer.android.com/guide/topics/ui/look-and-feel</a:t>
            </a:r>
            <a:br/>
          </a:p>
          <a:p>
            <a:pPr marL="448055" indent="-373380" defTabSz="896111">
              <a:buClr>
                <a:srgbClr val="A4C639"/>
              </a:buClr>
              <a:buSzPts val="2300"/>
              <a:defRPr sz="2352" u="sng">
                <a:solidFill>
                  <a:srgbClr val="3DFF83"/>
                </a:solidFill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https://material.io/develop/android</a:t>
            </a:r>
          </a:p>
        </p:txBody>
      </p:sp>
      <p:pic>
        <p:nvPicPr>
          <p:cNvPr id="324" name="Google Shape;531;p79" descr="Google Shape;531;p7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55175" y="1189099"/>
            <a:ext cx="3304576" cy="33431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536;p8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Other Resources</a:t>
            </a:r>
          </a:p>
        </p:txBody>
      </p:sp>
      <p:sp>
        <p:nvSpPr>
          <p:cNvPr id="327" name="Google Shape;537;p80"/>
          <p:cNvSpPr txBox="1"/>
          <p:nvPr>
            <p:ph type="body" idx="1"/>
          </p:nvPr>
        </p:nvSpPr>
        <p:spPr>
          <a:xfrm>
            <a:off x="311700" y="1152475"/>
            <a:ext cx="8141400" cy="3416400"/>
          </a:xfrm>
          <a:prstGeom prst="rect">
            <a:avLst/>
          </a:prstGeom>
        </p:spPr>
        <p:txBody>
          <a:bodyPr/>
          <a:lstStyle/>
          <a:p>
            <a:pPr marL="0" indent="0" defTabSz="694944">
              <a:buSzTx/>
              <a:buNone/>
              <a:defRPr sz="1824"/>
            </a:pPr>
            <a:r>
              <a:t>“I want to learn more about networking”</a:t>
            </a:r>
          </a:p>
          <a:p>
            <a:pPr marL="347472" indent="-241300" defTabSz="694944">
              <a:spcBef>
                <a:spcPts val="1200"/>
              </a:spcBef>
              <a:buSzPts val="1000"/>
              <a:defRPr sz="1064"/>
            </a:pPr>
            <a:r>
              <a:t>Basics:</a:t>
            </a:r>
            <a:br/>
            <a:r>
              <a:rPr u="sng">
                <a:solidFill>
                  <a:srgbClr val="3FFF8A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https://developer.android.com/training/basics/network-ops/connecting</a:t>
            </a:r>
            <a:br/>
          </a:p>
          <a:p>
            <a:pPr marL="347472" indent="-241300" defTabSz="694944">
              <a:buSzPts val="1000"/>
              <a:defRPr sz="1064"/>
            </a:pPr>
            <a:r>
              <a:t>Popular libraries for making network calls:</a:t>
            </a:r>
            <a:br/>
            <a:r>
              <a:rPr u="sng">
                <a:solidFill>
                  <a:srgbClr val="42FF87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http://square.github.io/okhttp/</a:t>
            </a:r>
            <a:br>
              <a:rPr>
                <a:solidFill>
                  <a:srgbClr val="43FF87"/>
                </a:solidFill>
              </a:rPr>
            </a:br>
            <a:r>
              <a:rPr u="sng">
                <a:solidFill>
                  <a:srgbClr val="42FF87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https://square.github.io/retrofit/</a:t>
            </a:r>
            <a:r>
              <a:rPr>
                <a:solidFill>
                  <a:srgbClr val="43FF87"/>
                </a:solidFill>
              </a:rPr>
              <a:t> </a:t>
            </a:r>
            <a:br>
              <a:rPr>
                <a:solidFill>
                  <a:srgbClr val="A4C639"/>
                </a:solidFill>
              </a:rPr>
            </a:br>
          </a:p>
          <a:p>
            <a:pPr marL="347472" indent="-241300" defTabSz="694944">
              <a:buSzPts val="1000"/>
              <a:defRPr sz="1064"/>
            </a:pPr>
            <a:r>
              <a:t>Threading:</a:t>
            </a:r>
            <a:br/>
            <a:r>
              <a:rPr u="sng">
                <a:solidFill>
                  <a:srgbClr val="3CFF93"/>
                </a:solidFill>
                <a:uFill>
                  <a:solidFill>
                    <a:schemeClr val="accent5"/>
                  </a:solidFill>
                </a:uFill>
                <a:hlinkClick r:id="rId5" invalidUrl="" action="" tgtFrame="" tooltip="" history="1" highlightClick="0" endSnd="0"/>
              </a:rPr>
              <a:t>https://developer.android.com/guide/components/processes-and-threads</a:t>
            </a:r>
            <a:br/>
          </a:p>
          <a:p>
            <a:pPr marL="347472" indent="-241300" defTabSz="694944">
              <a:buSzPts val="1000"/>
              <a:defRPr sz="1064"/>
            </a:pPr>
            <a:r>
              <a:t>JSON parsing:</a:t>
            </a:r>
            <a:br/>
            <a:r>
              <a:rPr u="sng">
                <a:solidFill>
                  <a:srgbClr val="3DFF8D"/>
                </a:solidFill>
                <a:uFill>
                  <a:solidFill>
                    <a:schemeClr val="accent5"/>
                  </a:solidFill>
                </a:uFill>
                <a:hlinkClick r:id="rId6" invalidUrl="" action="" tgtFrame="" tooltip="" history="1" highlightClick="0" endSnd="0"/>
              </a:rPr>
              <a:t>https://www.tutorialspoint.com/android/android_json_parser.htm</a:t>
            </a:r>
            <a:br/>
            <a:br/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542;p8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Other Resources</a:t>
            </a:r>
          </a:p>
        </p:txBody>
      </p:sp>
      <p:sp>
        <p:nvSpPr>
          <p:cNvPr id="330" name="Google Shape;543;p81"/>
          <p:cNvSpPr txBox="1"/>
          <p:nvPr>
            <p:ph type="body" idx="1"/>
          </p:nvPr>
        </p:nvSpPr>
        <p:spPr>
          <a:xfrm>
            <a:off x="311700" y="1152475"/>
            <a:ext cx="8141400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“I want to interface with an API”</a:t>
            </a:r>
          </a:p>
          <a:p>
            <a:pPr indent="-317500">
              <a:spcBef>
                <a:spcPts val="1600"/>
              </a:spcBef>
              <a:buSzPts val="1400"/>
              <a:defRPr sz="1400"/>
            </a:pPr>
            <a:r>
              <a:t>Capital One’s Hackathon API (Nessie)</a:t>
            </a:r>
            <a:br/>
            <a:r>
              <a:rPr u="sng">
                <a:solidFill>
                  <a:srgbClr val="4CFF9C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http://api.reimaginebanking.com/</a:t>
            </a:r>
            <a:br/>
          </a:p>
          <a:p>
            <a:pPr indent="-317500">
              <a:buSzPts val="1400"/>
              <a:defRPr sz="1400"/>
            </a:pPr>
            <a:r>
              <a:t>“Host Your Own” Fake API:</a:t>
            </a:r>
            <a:br/>
            <a:r>
              <a:rPr u="sng">
                <a:solidFill>
                  <a:srgbClr val="4CFFA7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https://www.mocky.io/</a:t>
            </a:r>
            <a:br/>
            <a:br/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548;p8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Other Resources</a:t>
            </a:r>
          </a:p>
        </p:txBody>
      </p:sp>
      <p:sp>
        <p:nvSpPr>
          <p:cNvPr id="333" name="Google Shape;549;p82"/>
          <p:cNvSpPr txBox="1"/>
          <p:nvPr>
            <p:ph type="body" idx="1"/>
          </p:nvPr>
        </p:nvSpPr>
        <p:spPr>
          <a:xfrm>
            <a:off x="311700" y="1152475"/>
            <a:ext cx="8141400" cy="3416400"/>
          </a:xfrm>
          <a:prstGeom prst="rect">
            <a:avLst/>
          </a:prstGeom>
        </p:spPr>
        <p:txBody>
          <a:bodyPr/>
          <a:lstStyle/>
          <a:p>
            <a:pPr marL="0" indent="0" defTabSz="777240">
              <a:buSzTx/>
              <a:buNone/>
              <a:defRPr sz="2040"/>
            </a:pPr>
            <a:r>
              <a:t>“I want to use some hardware features”</a:t>
            </a:r>
          </a:p>
          <a:p>
            <a:pPr marL="388620" indent="-269875" defTabSz="777240">
              <a:spcBef>
                <a:spcPts val="1300"/>
              </a:spcBef>
              <a:buSzPts val="1100"/>
              <a:defRPr sz="1190"/>
            </a:pPr>
            <a:r>
              <a:t>Camera:</a:t>
            </a:r>
            <a:br/>
            <a:r>
              <a:rPr u="sng">
                <a:solidFill>
                  <a:srgbClr val="3AFF87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https://developer.android.com/guide/topics/media/camera</a:t>
            </a:r>
            <a:br/>
          </a:p>
          <a:p>
            <a:pPr marL="388620" indent="-269875" defTabSz="777240">
              <a:buSzPts val="1100"/>
              <a:defRPr sz="1190"/>
            </a:pPr>
            <a:r>
              <a:t>Sensors:</a:t>
            </a:r>
            <a:br/>
            <a:r>
              <a:rPr u="sng">
                <a:solidFill>
                  <a:srgbClr val="38FF8B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https://developer.android.com/guide/topics/sensors/sensors_overview</a:t>
            </a:r>
            <a:br/>
          </a:p>
          <a:p>
            <a:pPr marL="388620" indent="-269875" defTabSz="777240">
              <a:buSzPts val="1100"/>
              <a:defRPr sz="1190"/>
            </a:pPr>
            <a:r>
              <a:t>Bluetooth:</a:t>
            </a:r>
            <a:br/>
            <a:r>
              <a:rPr u="sng">
                <a:solidFill>
                  <a:srgbClr val="36FF8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https://developer.android.com/guide/topics/connectivity/bluetooth</a:t>
            </a:r>
            <a:br/>
          </a:p>
          <a:p>
            <a:pPr marL="388620" indent="-269875" defTabSz="777240">
              <a:buSzPts val="1100"/>
              <a:defRPr sz="1190"/>
            </a:pPr>
            <a:r>
              <a:t>NFC:</a:t>
            </a:r>
            <a:br/>
            <a:r>
              <a:rPr u="sng">
                <a:solidFill>
                  <a:srgbClr val="40FF89"/>
                </a:solidFill>
                <a:uFill>
                  <a:solidFill>
                    <a:schemeClr val="accent5"/>
                  </a:solidFill>
                </a:uFill>
                <a:hlinkClick r:id="rId5" invalidUrl="" action="" tgtFrame="" tooltip="" history="1" highlightClick="0" endSnd="0"/>
              </a:rPr>
              <a:t>https://developer.android.com/guide/topics/connectivity/nfc/</a:t>
            </a:r>
            <a:br/>
            <a:br/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554;p8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Other Resources</a:t>
            </a:r>
          </a:p>
        </p:txBody>
      </p:sp>
      <p:sp>
        <p:nvSpPr>
          <p:cNvPr id="336" name="Google Shape;555;p83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“I want a backend for user credentials and data”</a:t>
            </a:r>
          </a:p>
          <a:p>
            <a:pPr indent="-317500">
              <a:spcBef>
                <a:spcPts val="1600"/>
              </a:spcBef>
              <a:buSzPts val="1400"/>
              <a:defRPr sz="1400"/>
            </a:pPr>
            <a:r>
              <a:t>Firebase Authentication (free):</a:t>
            </a:r>
            <a:br/>
            <a:r>
              <a:rPr u="sng">
                <a:solidFill>
                  <a:srgbClr val="3EFF8E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https://firebase.google.com/docs/auth/</a:t>
            </a:r>
            <a:r>
              <a:rPr>
                <a:solidFill>
                  <a:srgbClr val="3EFF8E"/>
                </a:solidFill>
              </a:rPr>
              <a:t> </a:t>
            </a:r>
            <a:br>
              <a:rPr>
                <a:solidFill>
                  <a:srgbClr val="A4C639"/>
                </a:solidFill>
              </a:rPr>
            </a:br>
          </a:p>
          <a:p>
            <a:pPr indent="-317500">
              <a:buSzPts val="1400"/>
              <a:defRPr sz="1400"/>
            </a:pPr>
            <a:r>
              <a:t>Firebase Realtime DB (also free):</a:t>
            </a:r>
            <a:br/>
            <a:r>
              <a:rPr u="sng">
                <a:solidFill>
                  <a:srgbClr val="54FF97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https://firebase.google.com/docs/database/</a:t>
            </a:r>
            <a:r>
              <a:rPr>
                <a:solidFill>
                  <a:srgbClr val="54FF97"/>
                </a:solidFill>
              </a:rPr>
              <a:t> </a:t>
            </a:r>
            <a:br>
              <a:rPr>
                <a:solidFill>
                  <a:srgbClr val="A4C639"/>
                </a:solidFill>
              </a:rPr>
            </a:br>
            <a:br>
              <a:rPr>
                <a:solidFill>
                  <a:srgbClr val="A4C639"/>
                </a:solidFill>
              </a:rPr>
            </a:br>
            <a:br>
              <a:rPr>
                <a:solidFill>
                  <a:srgbClr val="A4C639"/>
                </a:solidFill>
              </a:rPr>
            </a:b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560;p8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Thanks for attending!</a:t>
            </a:r>
          </a:p>
        </p:txBody>
      </p:sp>
      <p:sp>
        <p:nvSpPr>
          <p:cNvPr id="339" name="Google Shape;561;p84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Find us on Slack and LinkedIn:</a:t>
            </a:r>
          </a:p>
          <a:p>
            <a:pPr>
              <a:spcBef>
                <a:spcPts val="1600"/>
              </a:spcBef>
            </a:pPr>
            <a:r>
              <a:t>Slack: @yashar</a:t>
            </a:r>
          </a:p>
          <a:p>
            <a:pPr lvl="1" marL="914400" indent="-342900">
              <a:buClr>
                <a:srgbClr val="A4C639"/>
              </a:buClr>
              <a:buSzPts val="1800"/>
              <a:defRPr sz="1800" u="sng">
                <a:solidFill>
                  <a:srgbClr val="4DFF9F"/>
                </a:solidFill>
              </a:defRPr>
            </a:pPr>
            <a:r>
              <a:t>https://www.linkedin.com/in/yaxarat/</a:t>
            </a:r>
            <a:endParaRPr>
              <a:solidFill>
                <a:srgbClr val="A4C639"/>
              </a:solidFill>
            </a:endParaRPr>
          </a:p>
          <a:p>
            <a:pPr/>
            <a:r>
              <a:t>Slack: @nickcapurso</a:t>
            </a:r>
          </a:p>
          <a:p>
            <a:pPr lvl="1" marL="914400" indent="-342900">
              <a:buClr>
                <a:srgbClr val="A4C639"/>
              </a:buClr>
              <a:buSzPts val="1800"/>
              <a:defRPr sz="1800" u="sng">
                <a:solidFill>
                  <a:srgbClr val="46FFA6"/>
                </a:solidFill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https://www.linkedin.com/in/nickcapurso</a:t>
            </a:r>
            <a:r>
              <a:rPr u="none"/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08;p18"/>
          <p:cNvSpPr txBox="1"/>
          <p:nvPr>
            <p:ph type="title"/>
          </p:nvPr>
        </p:nvSpPr>
        <p:spPr>
          <a:xfrm>
            <a:off x="4451809" y="2630733"/>
            <a:ext cx="2426547" cy="1040045"/>
          </a:xfrm>
          <a:prstGeom prst="rect">
            <a:avLst/>
          </a:prstGeom>
        </p:spPr>
        <p:txBody>
          <a:bodyPr/>
          <a:lstStyle>
            <a:lvl1pPr defTabSz="859536">
              <a:defRPr b="1" sz="3854">
                <a:solidFill>
                  <a:srgbClr val="000000"/>
                </a:solidFill>
              </a:defRPr>
            </a:lvl1pPr>
          </a:lstStyle>
          <a:p>
            <a:pPr/>
            <a:r>
              <a:t>Workshop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6052" y="1535923"/>
            <a:ext cx="2301837" cy="20716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13;p1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What’re we building?</a:t>
            </a:r>
          </a:p>
        </p:txBody>
      </p:sp>
      <p:sp>
        <p:nvSpPr>
          <p:cNvPr id="151" name="Google Shape;114;p19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/>
            <a:r>
              <a:t>A simple app that allows the user to login &amp; view a list of recent transactions.</a:t>
            </a:r>
          </a:p>
        </p:txBody>
      </p:sp>
      <p:pic>
        <p:nvPicPr>
          <p:cNvPr id="152" name="Google Shape;115;p19" descr="Google Shape;115;p19"/>
          <p:cNvPicPr>
            <a:picLocks noChangeAspect="1"/>
          </p:cNvPicPr>
          <p:nvPr/>
        </p:nvPicPr>
        <p:blipFill>
          <a:blip r:embed="rId2">
            <a:extLst/>
          </a:blip>
          <a:srcRect l="0" t="2633" r="0" b="2641"/>
          <a:stretch>
            <a:fillRect/>
          </a:stretch>
        </p:blipFill>
        <p:spPr>
          <a:xfrm>
            <a:off x="4907174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Google Shape;116;p19" descr="Google Shape;116;p19"/>
          <p:cNvPicPr>
            <a:picLocks noChangeAspect="1"/>
          </p:cNvPicPr>
          <p:nvPr/>
        </p:nvPicPr>
        <p:blipFill>
          <a:blip r:embed="rId3">
            <a:extLst/>
          </a:blip>
          <a:srcRect l="0" t="2633" r="0" b="2641"/>
          <a:stretch>
            <a:fillRect/>
          </a:stretch>
        </p:blipFill>
        <p:spPr>
          <a:xfrm>
            <a:off x="6921813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21;p2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What’re we building?</a:t>
            </a:r>
          </a:p>
        </p:txBody>
      </p:sp>
      <p:sp>
        <p:nvSpPr>
          <p:cNvPr id="156" name="Google Shape;122;p20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/>
            <a:r>
              <a:t>Topics</a:t>
            </a:r>
          </a:p>
          <a:p>
            <a:pPr lvl="1" marL="914400" indent="-342900">
              <a:buSzPts val="1800"/>
              <a:defRPr sz="1800"/>
            </a:pPr>
            <a:r>
              <a:t>UI Design</a:t>
            </a:r>
          </a:p>
          <a:p>
            <a:pPr lvl="1" marL="914400" indent="-342900">
              <a:buSzPts val="1800"/>
              <a:defRPr sz="1800"/>
            </a:pPr>
            <a:r>
              <a:t>Launching new screens</a:t>
            </a:r>
          </a:p>
          <a:p>
            <a:pPr lvl="1" marL="914400" indent="-342900">
              <a:buSzPts val="1800"/>
              <a:defRPr sz="1800"/>
            </a:pPr>
            <a:r>
              <a:t>Networking (mocked)</a:t>
            </a:r>
          </a:p>
          <a:p>
            <a:pPr lvl="1" marL="914400" indent="-342900">
              <a:buSzPts val="1800"/>
              <a:defRPr sz="1800"/>
            </a:pPr>
            <a:r>
              <a:t>Rendering a list</a:t>
            </a:r>
          </a:p>
          <a:p>
            <a:pPr lvl="1" marL="914400" indent="-342900">
              <a:buSzPts val="1800"/>
              <a:defRPr sz="1800"/>
            </a:pPr>
            <a:r>
              <a:t>Data storage</a:t>
            </a:r>
          </a:p>
        </p:txBody>
      </p:sp>
      <p:pic>
        <p:nvPicPr>
          <p:cNvPr id="157" name="Google Shape;123;p20" descr="Google Shape;123;p20"/>
          <p:cNvPicPr>
            <a:picLocks noChangeAspect="1"/>
          </p:cNvPicPr>
          <p:nvPr/>
        </p:nvPicPr>
        <p:blipFill>
          <a:blip r:embed="rId2">
            <a:extLst/>
          </a:blip>
          <a:srcRect l="0" t="2633" r="0" b="2641"/>
          <a:stretch>
            <a:fillRect/>
          </a:stretch>
        </p:blipFill>
        <p:spPr>
          <a:xfrm>
            <a:off x="4907174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Google Shape;124;p20" descr="Google Shape;124;p20"/>
          <p:cNvPicPr>
            <a:picLocks noChangeAspect="1"/>
          </p:cNvPicPr>
          <p:nvPr/>
        </p:nvPicPr>
        <p:blipFill>
          <a:blip r:embed="rId3">
            <a:extLst/>
          </a:blip>
          <a:srcRect l="0" t="2633" r="0" b="2641"/>
          <a:stretch>
            <a:fillRect/>
          </a:stretch>
        </p:blipFill>
        <p:spPr>
          <a:xfrm>
            <a:off x="6921813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29;p2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Android Studio</a:t>
            </a:r>
          </a:p>
        </p:txBody>
      </p:sp>
      <p:sp>
        <p:nvSpPr>
          <p:cNvPr id="161" name="Google Shape;130;p21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Two Android Studio configurations to make the workshop go more smoothly...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2B2B2B"/>
      </a:lt1>
      <a:dk2>
        <a:srgbClr val="A7A7A7"/>
      </a:dk2>
      <a:lt2>
        <a:srgbClr val="535353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0000FF"/>
      </a:hlink>
      <a:folHlink>
        <a:srgbClr val="FF00FF"/>
      </a:folHlink>
    </a:clrScheme>
    <a:fontScheme name="Spearmin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pearm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02729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02729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0000FF"/>
      </a:hlink>
      <a:folHlink>
        <a:srgbClr val="FF00FF"/>
      </a:folHlink>
    </a:clrScheme>
    <a:fontScheme name="Spearmin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pearm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02729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02729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